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2.jpg" ContentType="image/png"/>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3" r:id="rId8"/>
    <p:sldId id="262" r:id="rId9"/>
    <p:sldId id="264" r:id="rId10"/>
    <p:sldId id="265" r:id="rId11"/>
    <p:sldId id="268" r:id="rId12"/>
    <p:sldId id="267" r:id="rId13"/>
    <p:sldId id="270" r:id="rId14"/>
    <p:sldId id="266" r:id="rId15"/>
    <p:sldId id="271" r:id="rId16"/>
    <p:sldId id="269" r:id="rId17"/>
    <p:sldId id="291" r:id="rId18"/>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aHGx6+ws24OyeKk+nAVDAg==" hashData="WWjfZDJDqiJS9vvg7NLKjDnKBdyKhE2gZbu3tDYKlrJKUYaTECBP8gCL7f0Dax7OQt1FIIN5UsY88R1Xtx2+i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EEFB"/>
    <a:srgbClr val="1B4999"/>
    <a:srgbClr val="3064BB"/>
    <a:srgbClr val="407BC6"/>
    <a:srgbClr val="D0EDFF"/>
    <a:srgbClr val="76C1FC"/>
    <a:srgbClr val="E5F6FF"/>
    <a:srgbClr val="FBC70E"/>
    <a:srgbClr val="1843AC"/>
    <a:srgbClr val="2050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9C40B0-7141-4221-8120-DBA630170A67}" v="137" dt="2026-01-10T08:10:05.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83" autoAdjust="0"/>
  </p:normalViewPr>
  <p:slideViewPr>
    <p:cSldViewPr snapToGrid="0">
      <p:cViewPr varScale="1">
        <p:scale>
          <a:sx n="107" d="100"/>
          <a:sy n="107" d="100"/>
        </p:scale>
        <p:origin x="7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024CE-97A7-4A3A-8ECE-CE7B1DBCE295}" type="datetimeFigureOut">
              <a:rPr lang="vi-VN" smtClean="0"/>
              <a:t>15/01/2026</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4CDB01-E570-41DB-BE0F-2B0BE6DA038E}" type="slidenum">
              <a:rPr lang="vi-VN" smtClean="0"/>
              <a:t>‹#›</a:t>
            </a:fld>
            <a:endParaRPr lang="vi-VN"/>
          </a:p>
        </p:txBody>
      </p:sp>
    </p:spTree>
    <p:extLst>
      <p:ext uri="{BB962C8B-B14F-4D97-AF65-F5344CB8AC3E}">
        <p14:creationId xmlns:p14="http://schemas.microsoft.com/office/powerpoint/2010/main" val="639901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474CDB01-E570-41DB-BE0F-2B0BE6DA038E}" type="slidenum">
              <a:rPr lang="vi-VN" smtClean="0"/>
              <a:t>6</a:t>
            </a:fld>
            <a:endParaRPr lang="vi-VN"/>
          </a:p>
        </p:txBody>
      </p:sp>
    </p:spTree>
    <p:extLst>
      <p:ext uri="{BB962C8B-B14F-4D97-AF65-F5344CB8AC3E}">
        <p14:creationId xmlns:p14="http://schemas.microsoft.com/office/powerpoint/2010/main" val="1437683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14DD-65B5-B905-0FF3-CCDEC991CC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400D6098-429F-DC9F-16E7-60039B6C1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47EBDEF7-6035-407D-DFAD-46692B38CE05}"/>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24D61591-0274-44F0-9296-1EA207076CF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991ACCF-0076-7A2A-17A6-FC3416B4232B}"/>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109250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EBC6-F1F6-6A8F-2F4E-82BFE128A6D4}"/>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0B9B70E6-E27D-5A84-116D-0F937B0B49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358E57C-34BC-3565-C601-DB1BC6A9C0D7}"/>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61C74D8F-87E3-B3FF-86E8-BFA0B2A4534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5E93BC57-DB56-BD21-52A1-CFCD8571E639}"/>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1403198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E33E7-6E52-E4F7-814D-CCADB93D6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D785F174-2D86-8E20-BDED-C3CF036D65C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2AAFA3-0E0B-41FA-877E-8912F0AC94BD}"/>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11E0ADFD-926A-C15E-492E-2B78D9D18F9C}"/>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B6C91954-B475-F4E1-6AB3-600D76D3E7CF}"/>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2979268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F34FA-C2F6-441A-2BA8-43125633178E}"/>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C74B6C2B-7F66-9C1B-AA4B-CDB1674849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1DC7C9B4-05E9-DFDE-1144-4EC18CA5DE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6FCA9555-6798-F8EC-FF40-702097AB1FDF}"/>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6" name="Footer Placeholder 5">
            <a:extLst>
              <a:ext uri="{FF2B5EF4-FFF2-40B4-BE49-F238E27FC236}">
                <a16:creationId xmlns:a16="http://schemas.microsoft.com/office/drawing/2014/main" id="{7F01CC79-BF99-895E-CA95-075171D29F73}"/>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D7FE4D33-153D-2CE5-7BFC-203BBD1F0F17}"/>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1537515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4C9D-013B-D25D-8619-547B96A627C6}"/>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4666C2B1-850E-2C87-0ED8-D4E1C53C81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F8ACC0-8570-21D6-BC4D-6F3877A1CF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08603E5B-C714-B7F4-6F9E-CBDBEC1808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4737A-1513-3C45-CBC8-6818153E6D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CBF0144F-9E93-8833-FB62-B991A79C721E}"/>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8" name="Footer Placeholder 7">
            <a:extLst>
              <a:ext uri="{FF2B5EF4-FFF2-40B4-BE49-F238E27FC236}">
                <a16:creationId xmlns:a16="http://schemas.microsoft.com/office/drawing/2014/main" id="{3661A70D-38E3-0FB6-23E7-23CDF5F71BB2}"/>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1E75DFE9-A64D-2D2D-CF3E-CFE247643255}"/>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323011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2A95-3591-EF0F-989D-8447982A86B0}"/>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BFAF73E7-2843-FF6C-A500-791C91B612C5}"/>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4" name="Footer Placeholder 3">
            <a:extLst>
              <a:ext uri="{FF2B5EF4-FFF2-40B4-BE49-F238E27FC236}">
                <a16:creationId xmlns:a16="http://schemas.microsoft.com/office/drawing/2014/main" id="{74902CDB-98FD-0BAD-B8E5-F61C65B98688}"/>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035BFA60-AD7A-4CAA-A6A0-B31083AB1E60}"/>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355194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1F7BF2-F4AD-9768-1A3C-4958ACBBC552}"/>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3" name="Footer Placeholder 2">
            <a:extLst>
              <a:ext uri="{FF2B5EF4-FFF2-40B4-BE49-F238E27FC236}">
                <a16:creationId xmlns:a16="http://schemas.microsoft.com/office/drawing/2014/main" id="{A17B598D-1E9E-3C90-675B-AE3EE31BC75E}"/>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596A5FC9-D39D-2035-61D4-48C2D8CFC910}"/>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311115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C77A-75C2-47DB-914B-DDA0B5A63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B88A6B26-C67F-1D25-23E8-806B21E106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25F526A0-B180-881E-E1F5-886C73AFD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55DC97-FB79-D953-F270-D085079DB1AF}"/>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6" name="Footer Placeholder 5">
            <a:extLst>
              <a:ext uri="{FF2B5EF4-FFF2-40B4-BE49-F238E27FC236}">
                <a16:creationId xmlns:a16="http://schemas.microsoft.com/office/drawing/2014/main" id="{406B143F-8328-D8FA-E9B2-A5F5BB8F095D}"/>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59FF3DE1-9F84-163D-B9A5-61E490F2B8A2}"/>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2421043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9B5E-13E6-412A-2DA0-4FC8F2961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40562696-8354-AB32-7D0A-65CE93D5B9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DA4FE8F7-77F7-11C7-90D0-327437293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ABC1D1-15CF-D215-F627-C0EF06B81126}"/>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6" name="Footer Placeholder 5">
            <a:extLst>
              <a:ext uri="{FF2B5EF4-FFF2-40B4-BE49-F238E27FC236}">
                <a16:creationId xmlns:a16="http://schemas.microsoft.com/office/drawing/2014/main" id="{8905C2B2-5976-AFCF-D1AC-4447DE565FBB}"/>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E16DAE03-0F6A-E47F-58CD-D9E2E4F32B68}"/>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4184762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8BE02-D016-4472-F208-75BA2DE3DB6B}"/>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D7E21C0-9D26-BEAD-0587-F122D9BE44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17538EB-D97F-2146-E021-FD2AC4471E1A}"/>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3D4FABAA-0C1E-8EA3-D82F-AEA4CEB61F67}"/>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84467EC-8668-D5B1-71C5-CAA34E3E368D}"/>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2059247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8CB540-C4C4-FE11-6506-273CA623A4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E895602D-EF38-912F-A47F-E23D5A2629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6910621-5ABE-F105-107A-E8019ABC796A}"/>
              </a:ext>
            </a:extLst>
          </p:cNvPr>
          <p:cNvSpPr>
            <a:spLocks noGrp="1"/>
          </p:cNvSpPr>
          <p:nvPr>
            <p:ph type="dt" sz="half" idx="10"/>
          </p:nvPr>
        </p:nvSpPr>
        <p:spPr/>
        <p:txBody>
          <a:body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2BBC27E6-0A91-5EEB-0E3E-5FB51D5A4CC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0C617F8-F8A9-FE5E-450F-C70BC0A67085}"/>
              </a:ext>
            </a:extLst>
          </p:cNvPr>
          <p:cNvSpPr>
            <a:spLocks noGrp="1"/>
          </p:cNvSpPr>
          <p:nvPr>
            <p:ph type="sldNum" sz="quarter" idx="12"/>
          </p:nvPr>
        </p:nvSpPr>
        <p:spPr/>
        <p:txBody>
          <a:bodyPr/>
          <a:lstStyle/>
          <a:p>
            <a:fld id="{72F8A04C-1230-4A2B-BD93-53B9C9A2D6A0}" type="slidenum">
              <a:rPr lang="vi-VN" smtClean="0"/>
              <a:t>‹#›</a:t>
            </a:fld>
            <a:endParaRPr lang="vi-VN"/>
          </a:p>
        </p:txBody>
      </p:sp>
    </p:spTree>
    <p:extLst>
      <p:ext uri="{BB962C8B-B14F-4D97-AF65-F5344CB8AC3E}">
        <p14:creationId xmlns:p14="http://schemas.microsoft.com/office/powerpoint/2010/main" val="9881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3C8EE3-DE4B-9315-76B6-5B5EF3110F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E9C25535-EF24-3E02-22B3-3B5A5A4969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15FF5CA-9F59-2660-86D3-750934BC6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302DA7-1DA3-4E94-912B-285350F59A77}" type="datetimeFigureOut">
              <a:rPr lang="vi-VN" smtClean="0"/>
              <a:t>15/01/2026</a:t>
            </a:fld>
            <a:endParaRPr lang="vi-VN"/>
          </a:p>
        </p:txBody>
      </p:sp>
      <p:sp>
        <p:nvSpPr>
          <p:cNvPr id="5" name="Footer Placeholder 4">
            <a:extLst>
              <a:ext uri="{FF2B5EF4-FFF2-40B4-BE49-F238E27FC236}">
                <a16:creationId xmlns:a16="http://schemas.microsoft.com/office/drawing/2014/main" id="{4C2C7024-4337-5A87-F855-1E2511683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0EA8EABB-3100-F5A8-BAC9-9FA6118EA1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F8A04C-1230-4A2B-BD93-53B9C9A2D6A0}" type="slidenum">
              <a:rPr lang="vi-VN" smtClean="0"/>
              <a:t>‹#›</a:t>
            </a:fld>
            <a:endParaRPr lang="vi-VN"/>
          </a:p>
        </p:txBody>
      </p:sp>
    </p:spTree>
    <p:extLst>
      <p:ext uri="{BB962C8B-B14F-4D97-AF65-F5344CB8AC3E}">
        <p14:creationId xmlns:p14="http://schemas.microsoft.com/office/powerpoint/2010/main" val="1157000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image" Target="../media/image36.png"/><Relationship Id="rId3" Type="http://schemas.openxmlformats.org/officeDocument/2006/relationships/image" Target="../media/image21.jp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notesSlide" Target="../notesSlides/notesSlide1.xml"/><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png"/><Relationship Id="rId19" Type="http://schemas.openxmlformats.org/officeDocument/2006/relationships/image" Target="../media/image37.sv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 Type="http://schemas.openxmlformats.org/officeDocument/2006/relationships/image" Target="../media/image21.jpg"/><Relationship Id="rId16" Type="http://schemas.openxmlformats.org/officeDocument/2006/relationships/image" Target="../media/image35.svg"/><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34.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 Type="http://schemas.openxmlformats.org/officeDocument/2006/relationships/image" Target="../media/image21.jpg"/><Relationship Id="rId16" Type="http://schemas.openxmlformats.org/officeDocument/2006/relationships/image" Target="../media/image31.svg"/><Relationship Id="rId1" Type="http://schemas.openxmlformats.org/officeDocument/2006/relationships/slideLayout" Target="../slideLayouts/slideLayout2.xml"/><Relationship Id="rId6" Type="http://schemas.openxmlformats.org/officeDocument/2006/relationships/image" Target="../media/image37.svg"/><Relationship Id="rId11" Type="http://schemas.openxmlformats.org/officeDocument/2006/relationships/image" Target="../media/image26.png"/><Relationship Id="rId5" Type="http://schemas.openxmlformats.org/officeDocument/2006/relationships/image" Target="../media/image36.png"/><Relationship Id="rId15" Type="http://schemas.openxmlformats.org/officeDocument/2006/relationships/image" Target="../media/image30.png"/><Relationship Id="rId10" Type="http://schemas.openxmlformats.org/officeDocument/2006/relationships/image" Target="../media/image25.svg"/><Relationship Id="rId4" Type="http://schemas.openxmlformats.org/officeDocument/2006/relationships/image" Target="../media/image35.svg"/><Relationship Id="rId9" Type="http://schemas.openxmlformats.org/officeDocument/2006/relationships/image" Target="../media/image24.png"/><Relationship Id="rId1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18" Type="http://schemas.openxmlformats.org/officeDocument/2006/relationships/image" Target="../media/image53.svg"/><Relationship Id="rId3" Type="http://schemas.openxmlformats.org/officeDocument/2006/relationships/image" Target="../media/image19.png"/><Relationship Id="rId7" Type="http://schemas.openxmlformats.org/officeDocument/2006/relationships/image" Target="../media/image42.png"/><Relationship Id="rId12" Type="http://schemas.openxmlformats.org/officeDocument/2006/relationships/image" Target="../media/image47.svg"/><Relationship Id="rId17" Type="http://schemas.openxmlformats.org/officeDocument/2006/relationships/image" Target="../media/image52.png"/><Relationship Id="rId2" Type="http://schemas.openxmlformats.org/officeDocument/2006/relationships/image" Target="../media/image39.jpg"/><Relationship Id="rId16" Type="http://schemas.openxmlformats.org/officeDocument/2006/relationships/image" Target="../media/image51.svg"/><Relationship Id="rId1" Type="http://schemas.openxmlformats.org/officeDocument/2006/relationships/slideLayout" Target="../slideLayouts/slideLayout2.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svg"/><Relationship Id="rId4" Type="http://schemas.openxmlformats.org/officeDocument/2006/relationships/image" Target="../media/image20.svg"/><Relationship Id="rId9" Type="http://schemas.openxmlformats.org/officeDocument/2006/relationships/image" Target="../media/image44.png"/><Relationship Id="rId1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8.svg"/><Relationship Id="rId7" Type="http://schemas.openxmlformats.org/officeDocument/2006/relationships/image" Target="../media/image15.sv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62.svg"/><Relationship Id="rId5" Type="http://schemas.openxmlformats.org/officeDocument/2006/relationships/image" Target="../media/image20.svg"/><Relationship Id="rId10" Type="http://schemas.openxmlformats.org/officeDocument/2006/relationships/image" Target="../media/image61.png"/><Relationship Id="rId4" Type="http://schemas.openxmlformats.org/officeDocument/2006/relationships/image" Target="../media/image19.png"/><Relationship Id="rId9" Type="http://schemas.openxmlformats.org/officeDocument/2006/relationships/image" Target="../media/image60.svg"/></Relationships>
</file>

<file path=ppt/slides/_rels/slide1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jpg"/></Relationships>
</file>

<file path=ppt/slides/_rels/slide14.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7.png"/><Relationship Id="rId7" Type="http://schemas.openxmlformats.org/officeDocument/2006/relationships/image" Target="../media/image70.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svg"/><Relationship Id="rId4" Type="http://schemas.microsoft.com/office/2007/relationships/hdphoto" Target="../media/hdphoto1.wdp"/><Relationship Id="rId9" Type="http://schemas.openxmlformats.org/officeDocument/2006/relationships/image" Target="../media/image72.png"/></Relationships>
</file>

<file path=ppt/slides/_rels/slide15.xml.rels><?xml version="1.0" encoding="UTF-8" standalone="yes"?>
<Relationships xmlns="http://schemas.openxmlformats.org/package/2006/relationships"><Relationship Id="rId3" Type="http://schemas.openxmlformats.org/officeDocument/2006/relationships/image" Target="../media/image75.svg"/><Relationship Id="rId7" Type="http://schemas.openxmlformats.org/officeDocument/2006/relationships/image" Target="../media/image79.sv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svg"/><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svg"/><Relationship Id="rId2" Type="http://schemas.openxmlformats.org/officeDocument/2006/relationships/image" Target="../media/image80.jp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g"/></Relationships>
</file>

<file path=ppt/slides/_rels/slide17.xml.rels><?xml version="1.0" encoding="UTF-8" standalone="yes"?>
<Relationships xmlns="http://schemas.openxmlformats.org/package/2006/relationships"><Relationship Id="rId3" Type="http://schemas.openxmlformats.org/officeDocument/2006/relationships/image" Target="../media/image87.svg"/><Relationship Id="rId7" Type="http://schemas.openxmlformats.org/officeDocument/2006/relationships/image" Target="../media/image91.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sv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52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39BA9A4-68F4-B91B-C256-C69022E968F7}"/>
              </a:ext>
            </a:extLst>
          </p:cNvPr>
          <p:cNvSpPr/>
          <p:nvPr/>
        </p:nvSpPr>
        <p:spPr>
          <a:xfrm>
            <a:off x="0" y="4798332"/>
            <a:ext cx="12192000" cy="307818"/>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5">
            <a:extLst>
              <a:ext uri="{FF2B5EF4-FFF2-40B4-BE49-F238E27FC236}">
                <a16:creationId xmlns:a16="http://schemas.microsoft.com/office/drawing/2014/main" id="{DC02B804-FBD2-532B-B3D8-FDB2CCDE2654}"/>
              </a:ext>
            </a:extLst>
          </p:cNvPr>
          <p:cNvSpPr/>
          <p:nvPr/>
        </p:nvSpPr>
        <p:spPr>
          <a:xfrm>
            <a:off x="0" y="0"/>
            <a:ext cx="12192000" cy="4442691"/>
          </a:xfrm>
          <a:prstGeom prst="rect">
            <a:avLst/>
          </a:prstGeom>
          <a:gradFill>
            <a:gsLst>
              <a:gs pos="0">
                <a:srgbClr val="194794"/>
              </a:gs>
              <a:gs pos="77000">
                <a:srgbClr val="2555B4"/>
              </a:gs>
              <a:gs pos="100000">
                <a:schemeClr val="accent1">
                  <a:lumMod val="45000"/>
                  <a:lumOff val="5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Rectangle: Diagonal Corners Rounded 17">
            <a:extLst>
              <a:ext uri="{FF2B5EF4-FFF2-40B4-BE49-F238E27FC236}">
                <a16:creationId xmlns:a16="http://schemas.microsoft.com/office/drawing/2014/main" id="{521B36FE-B38B-0887-A1FE-4E2FEE6A2D71}"/>
              </a:ext>
            </a:extLst>
          </p:cNvPr>
          <p:cNvSpPr/>
          <p:nvPr/>
        </p:nvSpPr>
        <p:spPr>
          <a:xfrm>
            <a:off x="5740152" y="2333891"/>
            <a:ext cx="6267583" cy="3805603"/>
          </a:xfrm>
          <a:prstGeom prst="round2DiagRect">
            <a:avLst/>
          </a:prstGeom>
          <a:solidFill>
            <a:srgbClr val="184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Rectangle 14">
            <a:extLst>
              <a:ext uri="{FF2B5EF4-FFF2-40B4-BE49-F238E27FC236}">
                <a16:creationId xmlns:a16="http://schemas.microsoft.com/office/drawing/2014/main" id="{BA7C3951-1286-F078-FAB5-EDDFE90B5267}"/>
              </a:ext>
            </a:extLst>
          </p:cNvPr>
          <p:cNvSpPr/>
          <p:nvPr/>
        </p:nvSpPr>
        <p:spPr>
          <a:xfrm flipV="1">
            <a:off x="0" y="2747459"/>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Rectangle: Diagonal Corners Rounded 8">
            <a:extLst>
              <a:ext uri="{FF2B5EF4-FFF2-40B4-BE49-F238E27FC236}">
                <a16:creationId xmlns:a16="http://schemas.microsoft.com/office/drawing/2014/main" id="{D34FE95D-3E6A-E874-77BF-F17FA1B737B8}"/>
              </a:ext>
            </a:extLst>
          </p:cNvPr>
          <p:cNvSpPr/>
          <p:nvPr/>
        </p:nvSpPr>
        <p:spPr>
          <a:xfrm>
            <a:off x="5831753" y="2632188"/>
            <a:ext cx="6087953" cy="3188871"/>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Picture 7">
            <a:extLst>
              <a:ext uri="{FF2B5EF4-FFF2-40B4-BE49-F238E27FC236}">
                <a16:creationId xmlns:a16="http://schemas.microsoft.com/office/drawing/2014/main" id="{5D40CEDD-9065-EE03-E896-587394EC5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51" y="218696"/>
            <a:ext cx="3225103" cy="645021"/>
          </a:xfrm>
          <a:prstGeom prst="rect">
            <a:avLst/>
          </a:prstGeom>
        </p:spPr>
      </p:pic>
      <p:sp>
        <p:nvSpPr>
          <p:cNvPr id="13" name="TextBox 12">
            <a:extLst>
              <a:ext uri="{FF2B5EF4-FFF2-40B4-BE49-F238E27FC236}">
                <a16:creationId xmlns:a16="http://schemas.microsoft.com/office/drawing/2014/main" id="{975241F6-11F3-58F1-FF26-EBD3605F131D}"/>
              </a:ext>
            </a:extLst>
          </p:cNvPr>
          <p:cNvSpPr txBox="1"/>
          <p:nvPr/>
        </p:nvSpPr>
        <p:spPr>
          <a:xfrm>
            <a:off x="891479" y="881363"/>
            <a:ext cx="10653975" cy="1477328"/>
          </a:xfrm>
          <a:prstGeom prst="rect">
            <a:avLst/>
          </a:prstGeom>
          <a:noFill/>
        </p:spPr>
        <p:txBody>
          <a:bodyPr wrap="square" rtlCol="0">
            <a:spAutoFit/>
          </a:bodyPr>
          <a:lstStyle/>
          <a:p>
            <a:r>
              <a:rPr lang="en-US" sz="3500" b="1" dirty="0">
                <a:solidFill>
                  <a:srgbClr val="FBC70E"/>
                </a:solidFill>
                <a:latin typeface="Roboto" pitchFamily="2" charset="0"/>
                <a:ea typeface="Roboto" pitchFamily="2" charset="0"/>
              </a:rPr>
              <a:t>DỊCH VỤ KÝ </a:t>
            </a:r>
          </a:p>
          <a:p>
            <a:r>
              <a:rPr lang="en-US" sz="5500" b="1" dirty="0">
                <a:solidFill>
                  <a:schemeClr val="bg1"/>
                </a:solidFill>
                <a:latin typeface="Roboto" pitchFamily="2" charset="0"/>
                <a:ea typeface="Roboto" pitchFamily="2" charset="0"/>
              </a:rPr>
              <a:t>HỢP ĐỒNG LAO ĐỘNG ĐIỆN TỬ</a:t>
            </a:r>
            <a:endParaRPr lang="vi-VN" sz="5500" b="1" dirty="0">
              <a:solidFill>
                <a:schemeClr val="bg1"/>
              </a:solidFill>
              <a:latin typeface="Roboto" pitchFamily="2" charset="0"/>
              <a:ea typeface="Roboto" pitchFamily="2" charset="0"/>
            </a:endParaRPr>
          </a:p>
        </p:txBody>
      </p:sp>
      <p:sp>
        <p:nvSpPr>
          <p:cNvPr id="16" name="TextBox 15">
            <a:extLst>
              <a:ext uri="{FF2B5EF4-FFF2-40B4-BE49-F238E27FC236}">
                <a16:creationId xmlns:a16="http://schemas.microsoft.com/office/drawing/2014/main" id="{910ABF57-40ED-0B12-97F2-95EC72E6A22F}"/>
              </a:ext>
            </a:extLst>
          </p:cNvPr>
          <p:cNvSpPr txBox="1"/>
          <p:nvPr/>
        </p:nvSpPr>
        <p:spPr>
          <a:xfrm>
            <a:off x="844375" y="3058390"/>
            <a:ext cx="4894393" cy="646331"/>
          </a:xfrm>
          <a:prstGeom prst="rect">
            <a:avLst/>
          </a:prstGeom>
          <a:noFill/>
        </p:spPr>
        <p:txBody>
          <a:bodyPr wrap="square" rtlCol="0">
            <a:spAutoFit/>
          </a:bodyPr>
          <a:lstStyle/>
          <a:p>
            <a:r>
              <a:rPr lang="en-US" dirty="0">
                <a:solidFill>
                  <a:schemeClr val="bg1"/>
                </a:solidFill>
                <a:latin typeface="Roboto" pitchFamily="2" charset="0"/>
                <a:ea typeface="Roboto" pitchFamily="2" charset="0"/>
              </a:rPr>
              <a:t>NGHỊ ĐỊNH 337/2025/</a:t>
            </a:r>
            <a:r>
              <a:rPr lang="en-US" dirty="0" err="1">
                <a:solidFill>
                  <a:schemeClr val="bg1"/>
                </a:solidFill>
                <a:latin typeface="Roboto" pitchFamily="2" charset="0"/>
                <a:ea typeface="Roboto" pitchFamily="2" charset="0"/>
              </a:rPr>
              <a:t>NĐ</a:t>
            </a:r>
            <a:r>
              <a:rPr lang="en-US" dirty="0">
                <a:solidFill>
                  <a:schemeClr val="bg1"/>
                </a:solidFill>
                <a:latin typeface="Roboto" pitchFamily="2" charset="0"/>
                <a:ea typeface="Roboto" pitchFamily="2" charset="0"/>
              </a:rPr>
              <a:t>-CP</a:t>
            </a:r>
          </a:p>
          <a:p>
            <a:r>
              <a:rPr lang="en-US" dirty="0">
                <a:solidFill>
                  <a:schemeClr val="bg1"/>
                </a:solidFill>
                <a:latin typeface="Roboto" pitchFamily="2" charset="0"/>
                <a:ea typeface="Roboto" pitchFamily="2" charset="0"/>
              </a:rPr>
              <a:t>QUY ĐỊNH VỀ HỢP ĐỒNG LAO ĐỘNG ĐIỆN TỬ</a:t>
            </a:r>
            <a:endParaRPr lang="vi-VN" dirty="0">
              <a:solidFill>
                <a:schemeClr val="bg1"/>
              </a:solidFill>
              <a:latin typeface="Roboto" pitchFamily="2" charset="0"/>
              <a:ea typeface="Roboto" pitchFamily="2" charset="0"/>
            </a:endParaRPr>
          </a:p>
        </p:txBody>
      </p:sp>
      <p:sp>
        <p:nvSpPr>
          <p:cNvPr id="17" name="Rectangle 16">
            <a:extLst>
              <a:ext uri="{FF2B5EF4-FFF2-40B4-BE49-F238E27FC236}">
                <a16:creationId xmlns:a16="http://schemas.microsoft.com/office/drawing/2014/main" id="{C11E341C-059F-C932-0769-3CC5153165BB}"/>
              </a:ext>
            </a:extLst>
          </p:cNvPr>
          <p:cNvSpPr/>
          <p:nvPr/>
        </p:nvSpPr>
        <p:spPr>
          <a:xfrm rot="5400000">
            <a:off x="-233174" y="3051037"/>
            <a:ext cx="1693426"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Rectangle 18">
            <a:extLst>
              <a:ext uri="{FF2B5EF4-FFF2-40B4-BE49-F238E27FC236}">
                <a16:creationId xmlns:a16="http://schemas.microsoft.com/office/drawing/2014/main" id="{B94FDE59-7C9A-C267-AD38-326FE5D22B20}"/>
              </a:ext>
            </a:extLst>
          </p:cNvPr>
          <p:cNvSpPr/>
          <p:nvPr/>
        </p:nvSpPr>
        <p:spPr>
          <a:xfrm rot="5400000">
            <a:off x="-118184" y="3456041"/>
            <a:ext cx="1693427" cy="45721"/>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Rectangle 19">
            <a:extLst>
              <a:ext uri="{FF2B5EF4-FFF2-40B4-BE49-F238E27FC236}">
                <a16:creationId xmlns:a16="http://schemas.microsoft.com/office/drawing/2014/main" id="{7197AF74-1853-6A9D-87FD-149DE228C78E}"/>
              </a:ext>
            </a:extLst>
          </p:cNvPr>
          <p:cNvSpPr/>
          <p:nvPr/>
        </p:nvSpPr>
        <p:spPr>
          <a:xfrm rot="5400000">
            <a:off x="10680435" y="2033351"/>
            <a:ext cx="2004358" cy="4572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Rectangle 20">
            <a:extLst>
              <a:ext uri="{FF2B5EF4-FFF2-40B4-BE49-F238E27FC236}">
                <a16:creationId xmlns:a16="http://schemas.microsoft.com/office/drawing/2014/main" id="{1B5FF984-6A0D-BC9F-8668-C6411E572D2A}"/>
              </a:ext>
            </a:extLst>
          </p:cNvPr>
          <p:cNvSpPr/>
          <p:nvPr/>
        </p:nvSpPr>
        <p:spPr>
          <a:xfrm rot="5400000">
            <a:off x="10662034" y="1421974"/>
            <a:ext cx="2297700" cy="4572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5" name="Group 34">
            <a:extLst>
              <a:ext uri="{FF2B5EF4-FFF2-40B4-BE49-F238E27FC236}">
                <a16:creationId xmlns:a16="http://schemas.microsoft.com/office/drawing/2014/main" id="{9CF0587C-0588-246F-D747-059E3FFB5D1C}"/>
              </a:ext>
            </a:extLst>
          </p:cNvPr>
          <p:cNvGrpSpPr/>
          <p:nvPr/>
        </p:nvGrpSpPr>
        <p:grpSpPr>
          <a:xfrm>
            <a:off x="774808" y="6219174"/>
            <a:ext cx="1808882" cy="324000"/>
            <a:chOff x="451539" y="6219174"/>
            <a:chExt cx="1808882" cy="324000"/>
          </a:xfrm>
        </p:grpSpPr>
        <p:pic>
          <p:nvPicPr>
            <p:cNvPr id="25" name="Graphic 24" descr="Telephone with solid fill">
              <a:extLst>
                <a:ext uri="{FF2B5EF4-FFF2-40B4-BE49-F238E27FC236}">
                  <a16:creationId xmlns:a16="http://schemas.microsoft.com/office/drawing/2014/main" id="{503B3260-D067-E432-FEDB-8E2AF00BE1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539" y="6219174"/>
              <a:ext cx="324000" cy="324000"/>
            </a:xfrm>
            <a:prstGeom prst="rect">
              <a:avLst/>
            </a:prstGeom>
          </p:spPr>
        </p:pic>
        <p:sp>
          <p:nvSpPr>
            <p:cNvPr id="30" name="TextBox 29">
              <a:extLst>
                <a:ext uri="{FF2B5EF4-FFF2-40B4-BE49-F238E27FC236}">
                  <a16:creationId xmlns:a16="http://schemas.microsoft.com/office/drawing/2014/main" id="{3629F06E-180A-71CF-5C25-3B75E12C8F5E}"/>
                </a:ext>
              </a:extLst>
            </p:cNvPr>
            <p:cNvSpPr txBox="1"/>
            <p:nvPr/>
          </p:nvSpPr>
          <p:spPr>
            <a:xfrm>
              <a:off x="891479" y="6242675"/>
              <a:ext cx="1368942" cy="276999"/>
            </a:xfrm>
            <a:prstGeom prst="rect">
              <a:avLst/>
            </a:prstGeom>
            <a:noFill/>
          </p:spPr>
          <p:txBody>
            <a:bodyPr wrap="square" rtlCol="0">
              <a:spAutoFit/>
            </a:bodyPr>
            <a:lstStyle/>
            <a:p>
              <a:r>
                <a:rPr lang="en-US" sz="1200" dirty="0">
                  <a:solidFill>
                    <a:srgbClr val="1843AC"/>
                  </a:solidFill>
                  <a:latin typeface="Roboto" panose="02000000000000000000" pitchFamily="2" charset="0"/>
                  <a:ea typeface="Roboto" panose="02000000000000000000" pitchFamily="2" charset="0"/>
                </a:rPr>
                <a:t>028 3622 </a:t>
              </a:r>
              <a:r>
                <a:rPr lang="en-US" sz="1200" dirty="0">
                  <a:solidFill>
                    <a:srgbClr val="1843AC"/>
                  </a:solidFill>
                  <a:latin typeface="Roboto" pitchFamily="2" charset="0"/>
                  <a:ea typeface="Roboto" pitchFamily="2" charset="0"/>
                  <a:cs typeface="Roboto" pitchFamily="2" charset="0"/>
                </a:rPr>
                <a:t>2982</a:t>
              </a:r>
            </a:p>
          </p:txBody>
        </p:sp>
      </p:grpSp>
      <p:grpSp>
        <p:nvGrpSpPr>
          <p:cNvPr id="34" name="Group 33">
            <a:extLst>
              <a:ext uri="{FF2B5EF4-FFF2-40B4-BE49-F238E27FC236}">
                <a16:creationId xmlns:a16="http://schemas.microsoft.com/office/drawing/2014/main" id="{4719907E-0EBF-DA44-F34B-9FFAD57A4D35}"/>
              </a:ext>
            </a:extLst>
          </p:cNvPr>
          <p:cNvGrpSpPr/>
          <p:nvPr/>
        </p:nvGrpSpPr>
        <p:grpSpPr>
          <a:xfrm>
            <a:off x="774808" y="5815494"/>
            <a:ext cx="2057485" cy="324000"/>
            <a:chOff x="451539" y="5783544"/>
            <a:chExt cx="2057485" cy="324000"/>
          </a:xfrm>
        </p:grpSpPr>
        <p:pic>
          <p:nvPicPr>
            <p:cNvPr id="23" name="Graphic 22" descr="Email with solid fill">
              <a:extLst>
                <a:ext uri="{FF2B5EF4-FFF2-40B4-BE49-F238E27FC236}">
                  <a16:creationId xmlns:a16="http://schemas.microsoft.com/office/drawing/2014/main" id="{689E1F26-32F5-0124-2D74-829E4E261D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1539" y="5783544"/>
              <a:ext cx="324000" cy="324000"/>
            </a:xfrm>
            <a:prstGeom prst="rect">
              <a:avLst/>
            </a:prstGeom>
          </p:spPr>
        </p:pic>
        <p:sp>
          <p:nvSpPr>
            <p:cNvPr id="31" name="TextBox 30">
              <a:extLst>
                <a:ext uri="{FF2B5EF4-FFF2-40B4-BE49-F238E27FC236}">
                  <a16:creationId xmlns:a16="http://schemas.microsoft.com/office/drawing/2014/main" id="{1D7F763B-8C9C-4489-587B-2C43D7205403}"/>
                </a:ext>
              </a:extLst>
            </p:cNvPr>
            <p:cNvSpPr txBox="1"/>
            <p:nvPr/>
          </p:nvSpPr>
          <p:spPr>
            <a:xfrm>
              <a:off x="895441" y="5801178"/>
              <a:ext cx="1613583" cy="288733"/>
            </a:xfrm>
            <a:prstGeom prst="rect">
              <a:avLst/>
            </a:prstGeom>
            <a:noFill/>
          </p:spPr>
          <p:txBody>
            <a:bodyPr wrap="square" rtlCol="0">
              <a:spAutoFit/>
            </a:bodyPr>
            <a:lstStyle/>
            <a:p>
              <a:pPr lvl="0">
                <a:lnSpc>
                  <a:spcPct val="114000"/>
                </a:lnSpc>
                <a:defRPr/>
              </a:pPr>
              <a:r>
                <a:rPr lang="id-ID" sz="1200" dirty="0">
                  <a:solidFill>
                    <a:srgbClr val="1843AC"/>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3" name="Group 32">
            <a:extLst>
              <a:ext uri="{FF2B5EF4-FFF2-40B4-BE49-F238E27FC236}">
                <a16:creationId xmlns:a16="http://schemas.microsoft.com/office/drawing/2014/main" id="{B559F999-4467-915B-DEDE-7B8E0A2B69CC}"/>
              </a:ext>
            </a:extLst>
          </p:cNvPr>
          <p:cNvGrpSpPr/>
          <p:nvPr/>
        </p:nvGrpSpPr>
        <p:grpSpPr>
          <a:xfrm>
            <a:off x="774808" y="5274149"/>
            <a:ext cx="4582279" cy="461665"/>
            <a:chOff x="451539" y="5274149"/>
            <a:chExt cx="4582279" cy="461665"/>
          </a:xfrm>
        </p:grpSpPr>
        <p:pic>
          <p:nvPicPr>
            <p:cNvPr id="29" name="Graphic 28" descr="City with solid fill">
              <a:extLst>
                <a:ext uri="{FF2B5EF4-FFF2-40B4-BE49-F238E27FC236}">
                  <a16:creationId xmlns:a16="http://schemas.microsoft.com/office/drawing/2014/main" id="{1209BAF9-7BE7-2CDE-D10B-7F3FCE7CED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1539" y="5342981"/>
              <a:ext cx="324000" cy="324000"/>
            </a:xfrm>
            <a:prstGeom prst="rect">
              <a:avLst/>
            </a:prstGeom>
          </p:spPr>
        </p:pic>
        <p:sp>
          <p:nvSpPr>
            <p:cNvPr id="32" name="TextBox 31">
              <a:extLst>
                <a:ext uri="{FF2B5EF4-FFF2-40B4-BE49-F238E27FC236}">
                  <a16:creationId xmlns:a16="http://schemas.microsoft.com/office/drawing/2014/main" id="{BEFB49AC-A28A-72BF-8743-C41B7F1ACD22}"/>
                </a:ext>
              </a:extLst>
            </p:cNvPr>
            <p:cNvSpPr txBox="1"/>
            <p:nvPr/>
          </p:nvSpPr>
          <p:spPr>
            <a:xfrm>
              <a:off x="891479" y="5274149"/>
              <a:ext cx="4142339" cy="461665"/>
            </a:xfrm>
            <a:prstGeom prst="rect">
              <a:avLst/>
            </a:prstGeom>
            <a:noFill/>
          </p:spPr>
          <p:txBody>
            <a:bodyPr wrap="square" rtlCol="0">
              <a:spAutoFit/>
            </a:bodyPr>
            <a:lstStyle/>
            <a:p>
              <a:r>
                <a:rPr lang="en-US" sz="1200" dirty="0">
                  <a:solidFill>
                    <a:srgbClr val="1843AC"/>
                  </a:solidFill>
                  <a:latin typeface="Roboto" pitchFamily="2" charset="0"/>
                  <a:ea typeface="Roboto" pitchFamily="2" charset="0"/>
                  <a:cs typeface="Roboto" pitchFamily="2" charset="0"/>
                </a:rPr>
                <a:t>Tầng 9, </a:t>
              </a:r>
              <a:r>
                <a:rPr lang="en-US" sz="1200" dirty="0" err="1">
                  <a:solidFill>
                    <a:srgbClr val="1843AC"/>
                  </a:solidFill>
                  <a:latin typeface="Roboto" pitchFamily="2" charset="0"/>
                  <a:ea typeface="Roboto" pitchFamily="2" charset="0"/>
                  <a:cs typeface="Roboto" pitchFamily="2" charset="0"/>
                </a:rPr>
                <a:t>Tòa</a:t>
              </a:r>
              <a:r>
                <a:rPr lang="en-US" sz="1200" dirty="0">
                  <a:solidFill>
                    <a:srgbClr val="1843AC"/>
                  </a:solidFill>
                  <a:latin typeface="Roboto" pitchFamily="2" charset="0"/>
                  <a:ea typeface="Roboto" pitchFamily="2" charset="0"/>
                  <a:cs typeface="Roboto" pitchFamily="2" charset="0"/>
                </a:rPr>
                <a:t> nhà Thủy Lợi 4, 286-288 Nguyễn Xí, Phường Bình Lợi Trung, Tp. Hồ Chí Minh</a:t>
              </a:r>
            </a:p>
          </p:txBody>
        </p:sp>
      </p:grpSp>
    </p:spTree>
    <p:extLst>
      <p:ext uri="{BB962C8B-B14F-4D97-AF65-F5344CB8AC3E}">
        <p14:creationId xmlns:p14="http://schemas.microsoft.com/office/powerpoint/2010/main" val="212594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16" presetClass="entr" presetSubtype="4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outHorizontal)">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7" grpId="0" animBg="1"/>
      <p:bldP spid="19" grpId="0" animBg="1"/>
      <p:bldP spid="20"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2CC3A2-E640-B587-136F-7C7A9CFBF69D}"/>
              </a:ext>
            </a:extLst>
          </p:cNvPr>
          <p:cNvSpPr/>
          <p:nvPr/>
        </p:nvSpPr>
        <p:spPr>
          <a:xfrm flipV="1">
            <a:off x="0" y="1768168"/>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5">
            <a:extLst>
              <a:ext uri="{FF2B5EF4-FFF2-40B4-BE49-F238E27FC236}">
                <a16:creationId xmlns:a16="http://schemas.microsoft.com/office/drawing/2014/main" id="{7E1914F3-C85E-B053-07F0-ADAE0A8692DC}"/>
              </a:ext>
            </a:extLst>
          </p:cNvPr>
          <p:cNvSpPr/>
          <p:nvPr/>
        </p:nvSpPr>
        <p:spPr>
          <a:xfrm>
            <a:off x="0" y="-1434"/>
            <a:ext cx="12192000" cy="1714196"/>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B4716B97-BB8B-7BA1-A914-ED22756DD3EF}"/>
              </a:ext>
            </a:extLst>
          </p:cNvPr>
          <p:cNvSpPr/>
          <p:nvPr/>
        </p:nvSpPr>
        <p:spPr>
          <a:xfrm>
            <a:off x="223205" y="106132"/>
            <a:ext cx="3565676" cy="1934980"/>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C00EEFBC-746C-231C-7BE9-950058BD3F02}"/>
              </a:ext>
            </a:extLst>
          </p:cNvPr>
          <p:cNvSpPr txBox="1"/>
          <p:nvPr/>
        </p:nvSpPr>
        <p:spPr>
          <a:xfrm>
            <a:off x="3946705" y="975273"/>
            <a:ext cx="2604215" cy="630942"/>
          </a:xfrm>
          <a:prstGeom prst="rect">
            <a:avLst/>
          </a:prstGeom>
          <a:noFill/>
        </p:spPr>
        <p:txBody>
          <a:bodyPr wrap="square" rtlCol="0">
            <a:spAutoFit/>
          </a:bodyPr>
          <a:lstStyle/>
          <a:p>
            <a:r>
              <a:rPr lang="en-US" sz="3500" b="1" dirty="0">
                <a:solidFill>
                  <a:schemeClr val="bg1"/>
                </a:solidFill>
                <a:latin typeface="Roboto" pitchFamily="2" charset="0"/>
                <a:ea typeface="Roboto" pitchFamily="2" charset="0"/>
              </a:rPr>
              <a:t>MỤC LỤC</a:t>
            </a:r>
            <a:endParaRPr lang="vi-VN" sz="3500" b="1" dirty="0">
              <a:solidFill>
                <a:schemeClr val="bg1"/>
              </a:solidFill>
              <a:latin typeface="Roboto" pitchFamily="2" charset="0"/>
              <a:ea typeface="Roboto" pitchFamily="2" charset="0"/>
            </a:endParaRPr>
          </a:p>
        </p:txBody>
      </p:sp>
      <p:grpSp>
        <p:nvGrpSpPr>
          <p:cNvPr id="54" name="Group 53">
            <a:extLst>
              <a:ext uri="{FF2B5EF4-FFF2-40B4-BE49-F238E27FC236}">
                <a16:creationId xmlns:a16="http://schemas.microsoft.com/office/drawing/2014/main" id="{AF0F7F15-1208-F614-5596-7859E1F95BB0}"/>
              </a:ext>
            </a:extLst>
          </p:cNvPr>
          <p:cNvGrpSpPr/>
          <p:nvPr/>
        </p:nvGrpSpPr>
        <p:grpSpPr>
          <a:xfrm>
            <a:off x="879791" y="2589688"/>
            <a:ext cx="4783144" cy="1047355"/>
            <a:chOff x="487248" y="2589688"/>
            <a:chExt cx="4783144" cy="1047355"/>
          </a:xfrm>
        </p:grpSpPr>
        <p:grpSp>
          <p:nvGrpSpPr>
            <p:cNvPr id="37" name="Group 36">
              <a:extLst>
                <a:ext uri="{FF2B5EF4-FFF2-40B4-BE49-F238E27FC236}">
                  <a16:creationId xmlns:a16="http://schemas.microsoft.com/office/drawing/2014/main" id="{0B773B10-0A61-D171-9A41-95F107ED1353}"/>
                </a:ext>
              </a:extLst>
            </p:cNvPr>
            <p:cNvGrpSpPr/>
            <p:nvPr/>
          </p:nvGrpSpPr>
          <p:grpSpPr>
            <a:xfrm>
              <a:off x="487248" y="2589688"/>
              <a:ext cx="4783144" cy="1047355"/>
              <a:chOff x="557900" y="1532945"/>
              <a:chExt cx="4783144" cy="1047355"/>
            </a:xfrm>
          </p:grpSpPr>
          <p:sp>
            <p:nvSpPr>
              <p:cNvPr id="38" name="Flowchart: Alternate Process 37">
                <a:extLst>
                  <a:ext uri="{FF2B5EF4-FFF2-40B4-BE49-F238E27FC236}">
                    <a16:creationId xmlns:a16="http://schemas.microsoft.com/office/drawing/2014/main" id="{34E1B06B-5EDF-EE93-F5DE-24DB3C0305C9}"/>
                  </a:ext>
                </a:extLst>
              </p:cNvPr>
              <p:cNvSpPr/>
              <p:nvPr/>
            </p:nvSpPr>
            <p:spPr>
              <a:xfrm>
                <a:off x="723514" y="1532945"/>
                <a:ext cx="4617530" cy="104735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39" name="Group 38">
                <a:extLst>
                  <a:ext uri="{FF2B5EF4-FFF2-40B4-BE49-F238E27FC236}">
                    <a16:creationId xmlns:a16="http://schemas.microsoft.com/office/drawing/2014/main" id="{8B4AA7B2-E084-94D8-E638-BF8BCBB19273}"/>
                  </a:ext>
                </a:extLst>
              </p:cNvPr>
              <p:cNvGrpSpPr/>
              <p:nvPr/>
            </p:nvGrpSpPr>
            <p:grpSpPr>
              <a:xfrm>
                <a:off x="557900" y="1532945"/>
                <a:ext cx="650400" cy="722432"/>
                <a:chOff x="828144" y="2242441"/>
                <a:chExt cx="650400" cy="722432"/>
              </a:xfrm>
            </p:grpSpPr>
            <p:sp>
              <p:nvSpPr>
                <p:cNvPr id="41" name="Rectangle 40">
                  <a:extLst>
                    <a:ext uri="{FF2B5EF4-FFF2-40B4-BE49-F238E27FC236}">
                      <a16:creationId xmlns:a16="http://schemas.microsoft.com/office/drawing/2014/main" id="{94034F80-A4EB-5A41-E001-BEE22FA74FEF}"/>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2" name="Group 41">
                  <a:extLst>
                    <a:ext uri="{FF2B5EF4-FFF2-40B4-BE49-F238E27FC236}">
                      <a16:creationId xmlns:a16="http://schemas.microsoft.com/office/drawing/2014/main" id="{8F946F39-5ED0-7C8F-07AD-A018EDD24745}"/>
                    </a:ext>
                  </a:extLst>
                </p:cNvPr>
                <p:cNvGrpSpPr/>
                <p:nvPr/>
              </p:nvGrpSpPr>
              <p:grpSpPr>
                <a:xfrm>
                  <a:off x="893525" y="2242441"/>
                  <a:ext cx="585019" cy="630942"/>
                  <a:chOff x="556301" y="1532945"/>
                  <a:chExt cx="585019" cy="630942"/>
                </a:xfrm>
              </p:grpSpPr>
              <p:sp>
                <p:nvSpPr>
                  <p:cNvPr id="43" name="Flowchart: Delay 42">
                    <a:extLst>
                      <a:ext uri="{FF2B5EF4-FFF2-40B4-BE49-F238E27FC236}">
                        <a16:creationId xmlns:a16="http://schemas.microsoft.com/office/drawing/2014/main" id="{B142D2B2-0E9D-2A1C-A4A0-A31B8F09C3C8}"/>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4" name="TextBox 43">
                    <a:extLst>
                      <a:ext uri="{FF2B5EF4-FFF2-40B4-BE49-F238E27FC236}">
                        <a16:creationId xmlns:a16="http://schemas.microsoft.com/office/drawing/2014/main" id="{61277BF9-B94F-5365-5E5F-279839EA85BF}"/>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1</a:t>
                    </a:r>
                    <a:endParaRPr lang="vi-VN" sz="3500" b="1" dirty="0">
                      <a:solidFill>
                        <a:schemeClr val="bg1"/>
                      </a:solidFill>
                      <a:latin typeface="Roboto" pitchFamily="2" charset="0"/>
                      <a:ea typeface="Roboto" pitchFamily="2" charset="0"/>
                    </a:endParaRPr>
                  </a:p>
                </p:txBody>
              </p:sp>
            </p:grpSp>
          </p:grpSp>
          <p:sp>
            <p:nvSpPr>
              <p:cNvPr id="40" name="TextBox 39">
                <a:extLst>
                  <a:ext uri="{FF2B5EF4-FFF2-40B4-BE49-F238E27FC236}">
                    <a16:creationId xmlns:a16="http://schemas.microsoft.com/office/drawing/2014/main" id="{4C43EB85-F190-2AE7-795A-5CC6D5BF76A4}"/>
                  </a:ext>
                </a:extLst>
              </p:cNvPr>
              <p:cNvSpPr txBox="1"/>
              <p:nvPr/>
            </p:nvSpPr>
            <p:spPr>
              <a:xfrm>
                <a:off x="1273681" y="1660796"/>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BỐI CẢNH VÀ HIỆN TRẠNG</a:t>
                </a:r>
                <a:endParaRPr lang="vi-VN" sz="1500" b="1" dirty="0">
                  <a:solidFill>
                    <a:srgbClr val="194794"/>
                  </a:solidFill>
                  <a:latin typeface="Roboto" pitchFamily="2" charset="0"/>
                  <a:ea typeface="Roboto" pitchFamily="2" charset="0"/>
                </a:endParaRPr>
              </a:p>
            </p:txBody>
          </p:sp>
        </p:grpSp>
        <p:sp>
          <p:nvSpPr>
            <p:cNvPr id="34" name="TextBox 33">
              <a:extLst>
                <a:ext uri="{FF2B5EF4-FFF2-40B4-BE49-F238E27FC236}">
                  <a16:creationId xmlns:a16="http://schemas.microsoft.com/office/drawing/2014/main" id="{633C5336-B96C-F556-E22A-DFF7352BC9F9}"/>
                </a:ext>
              </a:extLst>
            </p:cNvPr>
            <p:cNvSpPr txBox="1"/>
            <p:nvPr/>
          </p:nvSpPr>
          <p:spPr>
            <a:xfrm>
              <a:off x="1203028" y="3113059"/>
              <a:ext cx="406736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Cơ sở pháp lý, bối cảnh và cơ hội thị trường</a:t>
              </a:r>
              <a:endParaRPr lang="vi-VN" sz="1200" dirty="0">
                <a:solidFill>
                  <a:srgbClr val="194794"/>
                </a:solidFill>
                <a:latin typeface="Roboto" pitchFamily="2" charset="0"/>
                <a:ea typeface="Roboto" pitchFamily="2" charset="0"/>
              </a:endParaRPr>
            </a:p>
          </p:txBody>
        </p:sp>
      </p:grpSp>
      <p:grpSp>
        <p:nvGrpSpPr>
          <p:cNvPr id="55" name="Group 54">
            <a:extLst>
              <a:ext uri="{FF2B5EF4-FFF2-40B4-BE49-F238E27FC236}">
                <a16:creationId xmlns:a16="http://schemas.microsoft.com/office/drawing/2014/main" id="{E8AE85A5-4108-A50A-9552-6B6A7590EFC1}"/>
              </a:ext>
            </a:extLst>
          </p:cNvPr>
          <p:cNvGrpSpPr/>
          <p:nvPr/>
        </p:nvGrpSpPr>
        <p:grpSpPr>
          <a:xfrm>
            <a:off x="879791" y="3965393"/>
            <a:ext cx="4833260" cy="1047356"/>
            <a:chOff x="334848" y="3965393"/>
            <a:chExt cx="4833260" cy="1047356"/>
          </a:xfrm>
        </p:grpSpPr>
        <p:grpSp>
          <p:nvGrpSpPr>
            <p:cNvPr id="18" name="Group 17">
              <a:extLst>
                <a:ext uri="{FF2B5EF4-FFF2-40B4-BE49-F238E27FC236}">
                  <a16:creationId xmlns:a16="http://schemas.microsoft.com/office/drawing/2014/main" id="{A43A05CC-BA96-7A88-B504-048B24717BC9}"/>
                </a:ext>
              </a:extLst>
            </p:cNvPr>
            <p:cNvGrpSpPr/>
            <p:nvPr/>
          </p:nvGrpSpPr>
          <p:grpSpPr>
            <a:xfrm>
              <a:off x="334848" y="3965393"/>
              <a:ext cx="4833260" cy="1047356"/>
              <a:chOff x="557900" y="1532945"/>
              <a:chExt cx="4833260" cy="1047356"/>
            </a:xfrm>
          </p:grpSpPr>
          <p:sp>
            <p:nvSpPr>
              <p:cNvPr id="19" name="Flowchart: Alternate Process 18">
                <a:extLst>
                  <a:ext uri="{FF2B5EF4-FFF2-40B4-BE49-F238E27FC236}">
                    <a16:creationId xmlns:a16="http://schemas.microsoft.com/office/drawing/2014/main" id="{9B74EFCE-DD20-D0F8-7AB1-475A65477327}"/>
                  </a:ext>
                </a:extLst>
              </p:cNvPr>
              <p:cNvSpPr/>
              <p:nvPr/>
            </p:nvSpPr>
            <p:spPr>
              <a:xfrm>
                <a:off x="723514" y="1532945"/>
                <a:ext cx="4617530" cy="1047356"/>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0" name="Group 19">
                <a:extLst>
                  <a:ext uri="{FF2B5EF4-FFF2-40B4-BE49-F238E27FC236}">
                    <a16:creationId xmlns:a16="http://schemas.microsoft.com/office/drawing/2014/main" id="{D5AD491F-3B5C-1521-3D40-310EC16DCBBC}"/>
                  </a:ext>
                </a:extLst>
              </p:cNvPr>
              <p:cNvGrpSpPr/>
              <p:nvPr/>
            </p:nvGrpSpPr>
            <p:grpSpPr>
              <a:xfrm>
                <a:off x="557900" y="1532945"/>
                <a:ext cx="650400" cy="722432"/>
                <a:chOff x="828144" y="2242441"/>
                <a:chExt cx="650400" cy="722432"/>
              </a:xfrm>
            </p:grpSpPr>
            <p:sp>
              <p:nvSpPr>
                <p:cNvPr id="22" name="Rectangle 21">
                  <a:extLst>
                    <a:ext uri="{FF2B5EF4-FFF2-40B4-BE49-F238E27FC236}">
                      <a16:creationId xmlns:a16="http://schemas.microsoft.com/office/drawing/2014/main" id="{C9C5DE0C-C2EF-2C79-53FF-4B9317C07CE1}"/>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22">
                  <a:extLst>
                    <a:ext uri="{FF2B5EF4-FFF2-40B4-BE49-F238E27FC236}">
                      <a16:creationId xmlns:a16="http://schemas.microsoft.com/office/drawing/2014/main" id="{7209CBE1-924A-0486-FB7B-B54B02AAF08D}"/>
                    </a:ext>
                  </a:extLst>
                </p:cNvPr>
                <p:cNvGrpSpPr/>
                <p:nvPr/>
              </p:nvGrpSpPr>
              <p:grpSpPr>
                <a:xfrm>
                  <a:off x="893525" y="2242441"/>
                  <a:ext cx="585019" cy="630942"/>
                  <a:chOff x="556301" y="1532945"/>
                  <a:chExt cx="585019" cy="630942"/>
                </a:xfrm>
              </p:grpSpPr>
              <p:sp>
                <p:nvSpPr>
                  <p:cNvPr id="24" name="Flowchart: Delay 23">
                    <a:extLst>
                      <a:ext uri="{FF2B5EF4-FFF2-40B4-BE49-F238E27FC236}">
                        <a16:creationId xmlns:a16="http://schemas.microsoft.com/office/drawing/2014/main" id="{7EDE955D-B6C6-359A-2559-DD3C62FB4242}"/>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TextBox 24">
                    <a:extLst>
                      <a:ext uri="{FF2B5EF4-FFF2-40B4-BE49-F238E27FC236}">
                        <a16:creationId xmlns:a16="http://schemas.microsoft.com/office/drawing/2014/main" id="{215A862A-50F8-D283-C8C7-130E04D1D27E}"/>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2</a:t>
                    </a:r>
                    <a:endParaRPr lang="vi-VN" sz="3500" b="1" dirty="0">
                      <a:solidFill>
                        <a:schemeClr val="bg1"/>
                      </a:solidFill>
                      <a:latin typeface="Roboto" pitchFamily="2" charset="0"/>
                      <a:ea typeface="Roboto" pitchFamily="2" charset="0"/>
                    </a:endParaRPr>
                  </a:p>
                </p:txBody>
              </p:sp>
            </p:grpSp>
          </p:grpSp>
          <p:sp>
            <p:nvSpPr>
              <p:cNvPr id="21" name="TextBox 20">
                <a:extLst>
                  <a:ext uri="{FF2B5EF4-FFF2-40B4-BE49-F238E27FC236}">
                    <a16:creationId xmlns:a16="http://schemas.microsoft.com/office/drawing/2014/main" id="{5D6984C0-6822-BBD2-C888-29D4F3D6C8FB}"/>
                  </a:ext>
                </a:extLst>
              </p:cNvPr>
              <p:cNvSpPr txBox="1"/>
              <p:nvPr/>
            </p:nvSpPr>
            <p:spPr>
              <a:xfrm>
                <a:off x="1323797" y="1608455"/>
                <a:ext cx="4067363" cy="553998"/>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TỔNG QUAN DỊCH VỤ </a:t>
                </a:r>
                <a:r>
                  <a:rPr lang="en-US" sz="1500" b="1" dirty="0" err="1">
                    <a:solidFill>
                      <a:srgbClr val="194794"/>
                    </a:solidFill>
                    <a:latin typeface="Roboto" pitchFamily="2" charset="0"/>
                    <a:ea typeface="Roboto" pitchFamily="2" charset="0"/>
                  </a:rPr>
                  <a:t>GOPAPERLESS</a:t>
                </a:r>
                <a:r>
                  <a:rPr lang="en-US" sz="1500" b="1" dirty="0">
                    <a:solidFill>
                      <a:srgbClr val="194794"/>
                    </a:solidFill>
                    <a:latin typeface="Roboto" pitchFamily="2" charset="0"/>
                    <a:ea typeface="Roboto" pitchFamily="2" charset="0"/>
                  </a:rPr>
                  <a:t> – </a:t>
                </a:r>
              </a:p>
              <a:p>
                <a:r>
                  <a:rPr lang="en-US" sz="1500" b="1" dirty="0">
                    <a:solidFill>
                      <a:srgbClr val="194794"/>
                    </a:solidFill>
                    <a:latin typeface="Roboto" pitchFamily="2" charset="0"/>
                    <a:ea typeface="Roboto" pitchFamily="2" charset="0"/>
                  </a:rPr>
                  <a:t>KÝ HỢP ĐỒNG LAO ĐỘNG ĐIỆN TỬ</a:t>
                </a:r>
                <a:endParaRPr lang="vi-VN" sz="1500" b="1" dirty="0">
                  <a:solidFill>
                    <a:srgbClr val="194794"/>
                  </a:solidFill>
                  <a:latin typeface="Roboto" pitchFamily="2" charset="0"/>
                  <a:ea typeface="Roboto" pitchFamily="2" charset="0"/>
                </a:endParaRPr>
              </a:p>
            </p:txBody>
          </p:sp>
        </p:grpSp>
        <p:sp>
          <p:nvSpPr>
            <p:cNvPr id="35" name="TextBox 34">
              <a:extLst>
                <a:ext uri="{FF2B5EF4-FFF2-40B4-BE49-F238E27FC236}">
                  <a16:creationId xmlns:a16="http://schemas.microsoft.com/office/drawing/2014/main" id="{020E020B-DD8D-6AB5-1D99-2400C738B7EC}"/>
                </a:ext>
              </a:extLst>
            </p:cNvPr>
            <p:cNvSpPr txBox="1"/>
            <p:nvPr/>
          </p:nvSpPr>
          <p:spPr>
            <a:xfrm>
              <a:off x="1100745" y="4551084"/>
              <a:ext cx="4067363"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Vai trò </a:t>
              </a:r>
              <a:r>
                <a:rPr lang="en-US" sz="1200" dirty="0" err="1">
                  <a:solidFill>
                    <a:srgbClr val="194794"/>
                  </a:solidFill>
                  <a:latin typeface="Roboto" pitchFamily="2" charset="0"/>
                  <a:ea typeface="Roboto" pitchFamily="2" charset="0"/>
                </a:rPr>
                <a:t>GoPaperless</a:t>
              </a:r>
              <a:r>
                <a:rPr lang="en-US" sz="1200" dirty="0">
                  <a:solidFill>
                    <a:srgbClr val="194794"/>
                  </a:solidFill>
                  <a:latin typeface="Roboto" pitchFamily="2" charset="0"/>
                  <a:ea typeface="Roboto" pitchFamily="2" charset="0"/>
                </a:rPr>
                <a:t> - Các nhóm chức năng và mô hình triển khai </a:t>
              </a:r>
              <a:endParaRPr lang="vi-VN" sz="1200" dirty="0">
                <a:solidFill>
                  <a:srgbClr val="194794"/>
                </a:solidFill>
                <a:latin typeface="Roboto" pitchFamily="2" charset="0"/>
                <a:ea typeface="Roboto" pitchFamily="2" charset="0"/>
              </a:endParaRPr>
            </a:p>
          </p:txBody>
        </p:sp>
      </p:grpSp>
      <p:grpSp>
        <p:nvGrpSpPr>
          <p:cNvPr id="56" name="Group 55">
            <a:extLst>
              <a:ext uri="{FF2B5EF4-FFF2-40B4-BE49-F238E27FC236}">
                <a16:creationId xmlns:a16="http://schemas.microsoft.com/office/drawing/2014/main" id="{D915390A-12A8-BE8D-31C7-3C3EF34D3DEC}"/>
              </a:ext>
            </a:extLst>
          </p:cNvPr>
          <p:cNvGrpSpPr/>
          <p:nvPr/>
        </p:nvGrpSpPr>
        <p:grpSpPr>
          <a:xfrm>
            <a:off x="879791" y="5409281"/>
            <a:ext cx="4800570" cy="1047356"/>
            <a:chOff x="334848" y="5409281"/>
            <a:chExt cx="4800570" cy="1047356"/>
          </a:xfrm>
        </p:grpSpPr>
        <p:grpSp>
          <p:nvGrpSpPr>
            <p:cNvPr id="26" name="Group 25">
              <a:extLst>
                <a:ext uri="{FF2B5EF4-FFF2-40B4-BE49-F238E27FC236}">
                  <a16:creationId xmlns:a16="http://schemas.microsoft.com/office/drawing/2014/main" id="{23DBE1CF-0A60-F2B3-0FD8-AAE047929455}"/>
                </a:ext>
              </a:extLst>
            </p:cNvPr>
            <p:cNvGrpSpPr/>
            <p:nvPr/>
          </p:nvGrpSpPr>
          <p:grpSpPr>
            <a:xfrm>
              <a:off x="334848" y="5409281"/>
              <a:ext cx="4800570" cy="1047356"/>
              <a:chOff x="557900" y="1532945"/>
              <a:chExt cx="4800570" cy="1047356"/>
            </a:xfrm>
          </p:grpSpPr>
          <p:sp>
            <p:nvSpPr>
              <p:cNvPr id="27" name="Flowchart: Alternate Process 26">
                <a:extLst>
                  <a:ext uri="{FF2B5EF4-FFF2-40B4-BE49-F238E27FC236}">
                    <a16:creationId xmlns:a16="http://schemas.microsoft.com/office/drawing/2014/main" id="{8527A841-5516-922C-98AF-3D40413AA384}"/>
                  </a:ext>
                </a:extLst>
              </p:cNvPr>
              <p:cNvSpPr/>
              <p:nvPr/>
            </p:nvSpPr>
            <p:spPr>
              <a:xfrm>
                <a:off x="723514" y="1532945"/>
                <a:ext cx="4617530" cy="1047356"/>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8" name="Group 27">
                <a:extLst>
                  <a:ext uri="{FF2B5EF4-FFF2-40B4-BE49-F238E27FC236}">
                    <a16:creationId xmlns:a16="http://schemas.microsoft.com/office/drawing/2014/main" id="{62AC2BE3-85C1-59A3-A184-8C8FCFF917F3}"/>
                  </a:ext>
                </a:extLst>
              </p:cNvPr>
              <p:cNvGrpSpPr/>
              <p:nvPr/>
            </p:nvGrpSpPr>
            <p:grpSpPr>
              <a:xfrm>
                <a:off x="557900" y="1532945"/>
                <a:ext cx="650400" cy="722432"/>
                <a:chOff x="828144" y="2242441"/>
                <a:chExt cx="650400" cy="722432"/>
              </a:xfrm>
            </p:grpSpPr>
            <p:sp>
              <p:nvSpPr>
                <p:cNvPr id="30" name="Rectangle 29">
                  <a:extLst>
                    <a:ext uri="{FF2B5EF4-FFF2-40B4-BE49-F238E27FC236}">
                      <a16:creationId xmlns:a16="http://schemas.microsoft.com/office/drawing/2014/main" id="{D2012564-FB9E-BD93-9377-D3D63AEB1F63}"/>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a:extLst>
                    <a:ext uri="{FF2B5EF4-FFF2-40B4-BE49-F238E27FC236}">
                      <a16:creationId xmlns:a16="http://schemas.microsoft.com/office/drawing/2014/main" id="{D7FA73BD-173D-DA1B-BC6A-D355679F09FB}"/>
                    </a:ext>
                  </a:extLst>
                </p:cNvPr>
                <p:cNvGrpSpPr/>
                <p:nvPr/>
              </p:nvGrpSpPr>
              <p:grpSpPr>
                <a:xfrm>
                  <a:off x="893525" y="2242441"/>
                  <a:ext cx="585019" cy="630942"/>
                  <a:chOff x="556301" y="1532945"/>
                  <a:chExt cx="585019" cy="630942"/>
                </a:xfrm>
              </p:grpSpPr>
              <p:sp>
                <p:nvSpPr>
                  <p:cNvPr id="32" name="Flowchart: Delay 31">
                    <a:extLst>
                      <a:ext uri="{FF2B5EF4-FFF2-40B4-BE49-F238E27FC236}">
                        <a16:creationId xmlns:a16="http://schemas.microsoft.com/office/drawing/2014/main" id="{21130597-7CC4-8206-D2E0-11C7DFD50DAE}"/>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TextBox 32">
                    <a:extLst>
                      <a:ext uri="{FF2B5EF4-FFF2-40B4-BE49-F238E27FC236}">
                        <a16:creationId xmlns:a16="http://schemas.microsoft.com/office/drawing/2014/main" id="{D9D65D65-7CB0-B9EF-478F-CF2C0B61FCA9}"/>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3</a:t>
                    </a:r>
                    <a:endParaRPr lang="vi-VN" sz="3500" b="1" dirty="0">
                      <a:solidFill>
                        <a:schemeClr val="bg1"/>
                      </a:solidFill>
                      <a:latin typeface="Roboto" pitchFamily="2" charset="0"/>
                      <a:ea typeface="Roboto" pitchFamily="2" charset="0"/>
                    </a:endParaRPr>
                  </a:p>
                </p:txBody>
              </p:sp>
            </p:grpSp>
          </p:grpSp>
          <p:sp>
            <p:nvSpPr>
              <p:cNvPr id="29" name="TextBox 28">
                <a:extLst>
                  <a:ext uri="{FF2B5EF4-FFF2-40B4-BE49-F238E27FC236}">
                    <a16:creationId xmlns:a16="http://schemas.microsoft.com/office/drawing/2014/main" id="{22F49D2A-DE5C-0F57-C1DE-1E23F72B6F56}"/>
                  </a:ext>
                </a:extLst>
              </p:cNvPr>
              <p:cNvSpPr txBox="1"/>
              <p:nvPr/>
            </p:nvSpPr>
            <p:spPr>
              <a:xfrm>
                <a:off x="1291107" y="1617162"/>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MÔ HÌNH KINH DOANH VÀ GÓI SẢN PHẨM</a:t>
                </a:r>
                <a:endParaRPr lang="vi-VN" sz="1500" b="1" dirty="0">
                  <a:solidFill>
                    <a:srgbClr val="194794"/>
                  </a:solidFill>
                  <a:latin typeface="Roboto" pitchFamily="2" charset="0"/>
                  <a:ea typeface="Roboto" pitchFamily="2" charset="0"/>
                </a:endParaRPr>
              </a:p>
            </p:txBody>
          </p:sp>
        </p:grpSp>
        <p:sp>
          <p:nvSpPr>
            <p:cNvPr id="36" name="TextBox 35">
              <a:extLst>
                <a:ext uri="{FF2B5EF4-FFF2-40B4-BE49-F238E27FC236}">
                  <a16:creationId xmlns:a16="http://schemas.microsoft.com/office/drawing/2014/main" id="{1F1E419D-EEA1-8C97-79A5-2D095774AF3A}"/>
                </a:ext>
              </a:extLst>
            </p:cNvPr>
            <p:cNvSpPr txBox="1"/>
            <p:nvPr/>
          </p:nvSpPr>
          <p:spPr>
            <a:xfrm>
              <a:off x="1050628" y="5835747"/>
              <a:ext cx="406736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Đối tượng khách hàng và Gói dịch vụ tham khảo</a:t>
              </a:r>
              <a:endParaRPr lang="vi-VN" sz="1200" dirty="0">
                <a:solidFill>
                  <a:srgbClr val="194794"/>
                </a:solidFill>
                <a:latin typeface="Roboto" pitchFamily="2" charset="0"/>
                <a:ea typeface="Roboto" pitchFamily="2" charset="0"/>
              </a:endParaRPr>
            </a:p>
          </p:txBody>
        </p:sp>
      </p:grpSp>
      <p:grpSp>
        <p:nvGrpSpPr>
          <p:cNvPr id="57" name="Group 56">
            <a:extLst>
              <a:ext uri="{FF2B5EF4-FFF2-40B4-BE49-F238E27FC236}">
                <a16:creationId xmlns:a16="http://schemas.microsoft.com/office/drawing/2014/main" id="{4327D612-E371-1058-4A55-D3820D2FCAD3}"/>
              </a:ext>
            </a:extLst>
          </p:cNvPr>
          <p:cNvGrpSpPr/>
          <p:nvPr/>
        </p:nvGrpSpPr>
        <p:grpSpPr>
          <a:xfrm>
            <a:off x="6550921" y="2589687"/>
            <a:ext cx="4783144" cy="1047355"/>
            <a:chOff x="6550921" y="2589687"/>
            <a:chExt cx="4783144" cy="1047355"/>
          </a:xfrm>
        </p:grpSpPr>
        <p:grpSp>
          <p:nvGrpSpPr>
            <p:cNvPr id="10" name="Group 9">
              <a:extLst>
                <a:ext uri="{FF2B5EF4-FFF2-40B4-BE49-F238E27FC236}">
                  <a16:creationId xmlns:a16="http://schemas.microsoft.com/office/drawing/2014/main" id="{E14F9C28-9077-EDE5-5E5F-3CBD00623857}"/>
                </a:ext>
              </a:extLst>
            </p:cNvPr>
            <p:cNvGrpSpPr/>
            <p:nvPr/>
          </p:nvGrpSpPr>
          <p:grpSpPr>
            <a:xfrm>
              <a:off x="6550921" y="2589687"/>
              <a:ext cx="4783144" cy="1047355"/>
              <a:chOff x="557900" y="1532945"/>
              <a:chExt cx="4783144" cy="1047355"/>
            </a:xfrm>
          </p:grpSpPr>
          <p:sp>
            <p:nvSpPr>
              <p:cNvPr id="11" name="Flowchart: Alternate Process 10">
                <a:extLst>
                  <a:ext uri="{FF2B5EF4-FFF2-40B4-BE49-F238E27FC236}">
                    <a16:creationId xmlns:a16="http://schemas.microsoft.com/office/drawing/2014/main" id="{8AC584E4-15A7-AFE3-D099-1254403B38F2}"/>
                  </a:ext>
                </a:extLst>
              </p:cNvPr>
              <p:cNvSpPr/>
              <p:nvPr/>
            </p:nvSpPr>
            <p:spPr>
              <a:xfrm>
                <a:off x="723514" y="1532945"/>
                <a:ext cx="4617530" cy="104735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2" name="Group 11">
                <a:extLst>
                  <a:ext uri="{FF2B5EF4-FFF2-40B4-BE49-F238E27FC236}">
                    <a16:creationId xmlns:a16="http://schemas.microsoft.com/office/drawing/2014/main" id="{2693B9D9-7DD7-670F-84E1-6DAA4C7E0D54}"/>
                  </a:ext>
                </a:extLst>
              </p:cNvPr>
              <p:cNvGrpSpPr/>
              <p:nvPr/>
            </p:nvGrpSpPr>
            <p:grpSpPr>
              <a:xfrm>
                <a:off x="557900" y="1532945"/>
                <a:ext cx="650400" cy="722432"/>
                <a:chOff x="828144" y="2242441"/>
                <a:chExt cx="650400" cy="722432"/>
              </a:xfrm>
            </p:grpSpPr>
            <p:sp>
              <p:nvSpPr>
                <p:cNvPr id="14" name="Rectangle 13">
                  <a:extLst>
                    <a:ext uri="{FF2B5EF4-FFF2-40B4-BE49-F238E27FC236}">
                      <a16:creationId xmlns:a16="http://schemas.microsoft.com/office/drawing/2014/main" id="{8E90A060-51BB-B19F-535C-6184FB97B452}"/>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5EEEA05E-E8E8-A5A5-D90B-CA87E6D89389}"/>
                    </a:ext>
                  </a:extLst>
                </p:cNvPr>
                <p:cNvGrpSpPr/>
                <p:nvPr/>
              </p:nvGrpSpPr>
              <p:grpSpPr>
                <a:xfrm>
                  <a:off x="893525" y="2242441"/>
                  <a:ext cx="585019" cy="630942"/>
                  <a:chOff x="556301" y="1532945"/>
                  <a:chExt cx="585019" cy="630942"/>
                </a:xfrm>
              </p:grpSpPr>
              <p:sp>
                <p:nvSpPr>
                  <p:cNvPr id="16" name="Flowchart: Delay 15">
                    <a:extLst>
                      <a:ext uri="{FF2B5EF4-FFF2-40B4-BE49-F238E27FC236}">
                        <a16:creationId xmlns:a16="http://schemas.microsoft.com/office/drawing/2014/main" id="{3765B853-01CD-EBD0-D95E-7A10B3F3CC03}"/>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507FE2FE-D203-21EF-49FE-67C399E7E276}"/>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4</a:t>
                    </a:r>
                    <a:endParaRPr lang="vi-VN" sz="3500" b="1" dirty="0">
                      <a:solidFill>
                        <a:schemeClr val="bg1"/>
                      </a:solidFill>
                      <a:latin typeface="Roboto" pitchFamily="2" charset="0"/>
                      <a:ea typeface="Roboto" pitchFamily="2" charset="0"/>
                    </a:endParaRPr>
                  </a:p>
                </p:txBody>
              </p:sp>
            </p:grpSp>
          </p:grpSp>
          <p:sp>
            <p:nvSpPr>
              <p:cNvPr id="13" name="TextBox 12">
                <a:extLst>
                  <a:ext uri="{FF2B5EF4-FFF2-40B4-BE49-F238E27FC236}">
                    <a16:creationId xmlns:a16="http://schemas.microsoft.com/office/drawing/2014/main" id="{B33CAAA5-E5C4-D1EA-593C-17382F4DD4B5}"/>
                  </a:ext>
                </a:extLst>
              </p:cNvPr>
              <p:cNvSpPr txBox="1"/>
              <p:nvPr/>
            </p:nvSpPr>
            <p:spPr>
              <a:xfrm>
                <a:off x="1273681" y="1660796"/>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PHÂN TÍCH S-W-O-T, ROI &amp; COST BENEFITS</a:t>
                </a:r>
                <a:endParaRPr lang="vi-VN" sz="1500" b="1" dirty="0">
                  <a:solidFill>
                    <a:srgbClr val="194794"/>
                  </a:solidFill>
                  <a:latin typeface="Roboto" pitchFamily="2" charset="0"/>
                  <a:ea typeface="Roboto" pitchFamily="2" charset="0"/>
                </a:endParaRPr>
              </a:p>
            </p:txBody>
          </p:sp>
        </p:grpSp>
        <p:sp>
          <p:nvSpPr>
            <p:cNvPr id="45" name="TextBox 44">
              <a:extLst>
                <a:ext uri="{FF2B5EF4-FFF2-40B4-BE49-F238E27FC236}">
                  <a16:creationId xmlns:a16="http://schemas.microsoft.com/office/drawing/2014/main" id="{C7F9C144-1378-02CD-B82E-F4A3BAC27104}"/>
                </a:ext>
              </a:extLst>
            </p:cNvPr>
            <p:cNvSpPr txBox="1"/>
            <p:nvPr/>
          </p:nvSpPr>
          <p:spPr>
            <a:xfrm>
              <a:off x="7266701" y="3071973"/>
              <a:ext cx="406736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Phân tích S-W-O-T, ROI và Cost Benefits</a:t>
              </a:r>
              <a:endParaRPr lang="vi-VN" sz="1200" dirty="0">
                <a:solidFill>
                  <a:srgbClr val="194794"/>
                </a:solidFill>
                <a:latin typeface="Roboto" pitchFamily="2" charset="0"/>
                <a:ea typeface="Roboto" pitchFamily="2" charset="0"/>
              </a:endParaRPr>
            </a:p>
          </p:txBody>
        </p:sp>
      </p:grpSp>
      <p:grpSp>
        <p:nvGrpSpPr>
          <p:cNvPr id="58" name="Group 57">
            <a:extLst>
              <a:ext uri="{FF2B5EF4-FFF2-40B4-BE49-F238E27FC236}">
                <a16:creationId xmlns:a16="http://schemas.microsoft.com/office/drawing/2014/main" id="{529C2B54-2F3C-901F-EEDF-1F27A371A928}"/>
              </a:ext>
            </a:extLst>
          </p:cNvPr>
          <p:cNvGrpSpPr/>
          <p:nvPr/>
        </p:nvGrpSpPr>
        <p:grpSpPr>
          <a:xfrm>
            <a:off x="6550920" y="3965394"/>
            <a:ext cx="4783144" cy="1047355"/>
            <a:chOff x="6550921" y="2589687"/>
            <a:chExt cx="4783144" cy="1047355"/>
          </a:xfrm>
        </p:grpSpPr>
        <p:grpSp>
          <p:nvGrpSpPr>
            <p:cNvPr id="59" name="Group 58">
              <a:extLst>
                <a:ext uri="{FF2B5EF4-FFF2-40B4-BE49-F238E27FC236}">
                  <a16:creationId xmlns:a16="http://schemas.microsoft.com/office/drawing/2014/main" id="{9C880375-2C02-C741-DB0E-D88E10E46E4D}"/>
                </a:ext>
              </a:extLst>
            </p:cNvPr>
            <p:cNvGrpSpPr/>
            <p:nvPr/>
          </p:nvGrpSpPr>
          <p:grpSpPr>
            <a:xfrm>
              <a:off x="6550921" y="2589687"/>
              <a:ext cx="4783144" cy="1047355"/>
              <a:chOff x="557900" y="1532945"/>
              <a:chExt cx="4783144" cy="1047355"/>
            </a:xfrm>
          </p:grpSpPr>
          <p:sp>
            <p:nvSpPr>
              <p:cNvPr id="61" name="Flowchart: Alternate Process 60">
                <a:extLst>
                  <a:ext uri="{FF2B5EF4-FFF2-40B4-BE49-F238E27FC236}">
                    <a16:creationId xmlns:a16="http://schemas.microsoft.com/office/drawing/2014/main" id="{A8A1C8B4-4541-70BB-B4CC-AE7DAF037D1F}"/>
                  </a:ext>
                </a:extLst>
              </p:cNvPr>
              <p:cNvSpPr/>
              <p:nvPr/>
            </p:nvSpPr>
            <p:spPr>
              <a:xfrm>
                <a:off x="723514" y="1532945"/>
                <a:ext cx="4617530" cy="104735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62" name="Group 61">
                <a:extLst>
                  <a:ext uri="{FF2B5EF4-FFF2-40B4-BE49-F238E27FC236}">
                    <a16:creationId xmlns:a16="http://schemas.microsoft.com/office/drawing/2014/main" id="{D16C1774-F048-DD1C-E4DA-6D07C3A2705E}"/>
                  </a:ext>
                </a:extLst>
              </p:cNvPr>
              <p:cNvGrpSpPr/>
              <p:nvPr/>
            </p:nvGrpSpPr>
            <p:grpSpPr>
              <a:xfrm>
                <a:off x="557900" y="1532945"/>
                <a:ext cx="650400" cy="722432"/>
                <a:chOff x="828144" y="2242441"/>
                <a:chExt cx="650400" cy="722432"/>
              </a:xfrm>
            </p:grpSpPr>
            <p:sp>
              <p:nvSpPr>
                <p:cNvPr id="64" name="Rectangle 63">
                  <a:extLst>
                    <a:ext uri="{FF2B5EF4-FFF2-40B4-BE49-F238E27FC236}">
                      <a16:creationId xmlns:a16="http://schemas.microsoft.com/office/drawing/2014/main" id="{8B6F6C56-CC06-D77B-42B1-0623354BD181}"/>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5" name="Group 64">
                  <a:extLst>
                    <a:ext uri="{FF2B5EF4-FFF2-40B4-BE49-F238E27FC236}">
                      <a16:creationId xmlns:a16="http://schemas.microsoft.com/office/drawing/2014/main" id="{D7EE4ADA-3194-D49A-1229-8B84AD83EC73}"/>
                    </a:ext>
                  </a:extLst>
                </p:cNvPr>
                <p:cNvGrpSpPr/>
                <p:nvPr/>
              </p:nvGrpSpPr>
              <p:grpSpPr>
                <a:xfrm>
                  <a:off x="893525" y="2242441"/>
                  <a:ext cx="585019" cy="630942"/>
                  <a:chOff x="556301" y="1532945"/>
                  <a:chExt cx="585019" cy="630942"/>
                </a:xfrm>
              </p:grpSpPr>
              <p:sp>
                <p:nvSpPr>
                  <p:cNvPr id="66" name="Flowchart: Delay 65">
                    <a:extLst>
                      <a:ext uri="{FF2B5EF4-FFF2-40B4-BE49-F238E27FC236}">
                        <a16:creationId xmlns:a16="http://schemas.microsoft.com/office/drawing/2014/main" id="{DF518C88-0C4E-4609-AA28-216A8D6BB3F9}"/>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7" name="TextBox 66">
                    <a:extLst>
                      <a:ext uri="{FF2B5EF4-FFF2-40B4-BE49-F238E27FC236}">
                        <a16:creationId xmlns:a16="http://schemas.microsoft.com/office/drawing/2014/main" id="{3549C07D-A3B7-048E-4A27-771FAB4F8637}"/>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5</a:t>
                    </a:r>
                    <a:endParaRPr lang="vi-VN" sz="3500" b="1" dirty="0">
                      <a:solidFill>
                        <a:schemeClr val="bg1"/>
                      </a:solidFill>
                      <a:latin typeface="Roboto" pitchFamily="2" charset="0"/>
                      <a:ea typeface="Roboto" pitchFamily="2" charset="0"/>
                    </a:endParaRPr>
                  </a:p>
                </p:txBody>
              </p:sp>
            </p:grpSp>
          </p:grpSp>
          <p:sp>
            <p:nvSpPr>
              <p:cNvPr id="63" name="TextBox 62">
                <a:extLst>
                  <a:ext uri="{FF2B5EF4-FFF2-40B4-BE49-F238E27FC236}">
                    <a16:creationId xmlns:a16="http://schemas.microsoft.com/office/drawing/2014/main" id="{E146A9A5-5629-95A6-AC85-6023CBD2DA81}"/>
                  </a:ext>
                </a:extLst>
              </p:cNvPr>
              <p:cNvSpPr txBox="1"/>
              <p:nvPr/>
            </p:nvSpPr>
            <p:spPr>
              <a:xfrm>
                <a:off x="1273681" y="1660796"/>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LỘ TRÌNH TRIỂN KHAI ĐỀ XUẤT</a:t>
                </a:r>
                <a:endParaRPr lang="vi-VN" sz="1500" b="1" dirty="0">
                  <a:solidFill>
                    <a:srgbClr val="194794"/>
                  </a:solidFill>
                  <a:latin typeface="Roboto" pitchFamily="2" charset="0"/>
                  <a:ea typeface="Roboto" pitchFamily="2" charset="0"/>
                </a:endParaRPr>
              </a:p>
            </p:txBody>
          </p:sp>
        </p:grpSp>
        <p:sp>
          <p:nvSpPr>
            <p:cNvPr id="60" name="TextBox 59">
              <a:extLst>
                <a:ext uri="{FF2B5EF4-FFF2-40B4-BE49-F238E27FC236}">
                  <a16:creationId xmlns:a16="http://schemas.microsoft.com/office/drawing/2014/main" id="{B382BBFB-A642-CB5E-0104-A14DA8E45125}"/>
                </a:ext>
              </a:extLst>
            </p:cNvPr>
            <p:cNvSpPr txBox="1"/>
            <p:nvPr/>
          </p:nvSpPr>
          <p:spPr>
            <a:xfrm>
              <a:off x="7266701" y="3071973"/>
              <a:ext cx="406736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Các giai đoạn triển khai (04 giai đoạn)</a:t>
              </a:r>
              <a:endParaRPr lang="vi-VN" sz="1200" dirty="0">
                <a:solidFill>
                  <a:srgbClr val="194794"/>
                </a:solidFill>
                <a:latin typeface="Roboto" pitchFamily="2" charset="0"/>
                <a:ea typeface="Roboto" pitchFamily="2" charset="0"/>
              </a:endParaRPr>
            </a:p>
          </p:txBody>
        </p:sp>
      </p:grpSp>
    </p:spTree>
    <p:extLst>
      <p:ext uri="{BB962C8B-B14F-4D97-AF65-F5344CB8AC3E}">
        <p14:creationId xmlns:p14="http://schemas.microsoft.com/office/powerpoint/2010/main" val="267026301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1000"/>
                                        <p:tgtEl>
                                          <p:spTgt spid="55"/>
                                        </p:tgtEl>
                                      </p:cBhvr>
                                    </p:animEffect>
                                    <p:anim calcmode="lin" valueType="num">
                                      <p:cBhvr>
                                        <p:cTn id="13" dur="1000" fill="hold"/>
                                        <p:tgtEl>
                                          <p:spTgt spid="55"/>
                                        </p:tgtEl>
                                        <p:attrNameLst>
                                          <p:attrName>ppt_x</p:attrName>
                                        </p:attrNameLst>
                                      </p:cBhvr>
                                      <p:tavLst>
                                        <p:tav tm="0">
                                          <p:val>
                                            <p:strVal val="#ppt_x"/>
                                          </p:val>
                                        </p:tav>
                                        <p:tav tm="100000">
                                          <p:val>
                                            <p:strVal val="#ppt_x"/>
                                          </p:val>
                                        </p:tav>
                                      </p:tavLst>
                                    </p:anim>
                                    <p:anim calcmode="lin" valueType="num">
                                      <p:cBhvr>
                                        <p:cTn id="14" dur="1000" fill="hold"/>
                                        <p:tgtEl>
                                          <p:spTgt spid="5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250"/>
                                        <p:tgtEl>
                                          <p:spTgt spid="56"/>
                                        </p:tgtEl>
                                      </p:cBhvr>
                                    </p:animEffect>
                                    <p:anim calcmode="lin" valueType="num">
                                      <p:cBhvr>
                                        <p:cTn id="18" dur="1250" fill="hold"/>
                                        <p:tgtEl>
                                          <p:spTgt spid="56"/>
                                        </p:tgtEl>
                                        <p:attrNameLst>
                                          <p:attrName>ppt_x</p:attrName>
                                        </p:attrNameLst>
                                      </p:cBhvr>
                                      <p:tavLst>
                                        <p:tav tm="0">
                                          <p:val>
                                            <p:strVal val="#ppt_x"/>
                                          </p:val>
                                        </p:tav>
                                        <p:tav tm="100000">
                                          <p:val>
                                            <p:strVal val="#ppt_x"/>
                                          </p:val>
                                        </p:tav>
                                      </p:tavLst>
                                    </p:anim>
                                    <p:anim calcmode="lin" valueType="num">
                                      <p:cBhvr>
                                        <p:cTn id="19" dur="1250" fill="hold"/>
                                        <p:tgtEl>
                                          <p:spTgt spid="5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250"/>
                                        <p:tgtEl>
                                          <p:spTgt spid="57"/>
                                        </p:tgtEl>
                                      </p:cBhvr>
                                    </p:animEffect>
                                    <p:anim calcmode="lin" valueType="num">
                                      <p:cBhvr>
                                        <p:cTn id="23" dur="1250" fill="hold"/>
                                        <p:tgtEl>
                                          <p:spTgt spid="57"/>
                                        </p:tgtEl>
                                        <p:attrNameLst>
                                          <p:attrName>ppt_x</p:attrName>
                                        </p:attrNameLst>
                                      </p:cBhvr>
                                      <p:tavLst>
                                        <p:tav tm="0">
                                          <p:val>
                                            <p:strVal val="#ppt_x"/>
                                          </p:val>
                                        </p:tav>
                                        <p:tav tm="100000">
                                          <p:val>
                                            <p:strVal val="#ppt_x"/>
                                          </p:val>
                                        </p:tav>
                                      </p:tavLst>
                                    </p:anim>
                                    <p:anim calcmode="lin" valueType="num">
                                      <p:cBhvr>
                                        <p:cTn id="24" dur="1250" fill="hold"/>
                                        <p:tgtEl>
                                          <p:spTgt spid="5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750"/>
                                        <p:tgtEl>
                                          <p:spTgt spid="58"/>
                                        </p:tgtEl>
                                      </p:cBhvr>
                                    </p:animEffect>
                                    <p:anim calcmode="lin" valueType="num">
                                      <p:cBhvr>
                                        <p:cTn id="28" dur="1750" fill="hold"/>
                                        <p:tgtEl>
                                          <p:spTgt spid="58"/>
                                        </p:tgtEl>
                                        <p:attrNameLst>
                                          <p:attrName>ppt_x</p:attrName>
                                        </p:attrNameLst>
                                      </p:cBhvr>
                                      <p:tavLst>
                                        <p:tav tm="0">
                                          <p:val>
                                            <p:strVal val="#ppt_x"/>
                                          </p:val>
                                        </p:tav>
                                        <p:tav tm="100000">
                                          <p:val>
                                            <p:strVal val="#ppt_x"/>
                                          </p:val>
                                        </p:tav>
                                      </p:tavLst>
                                    </p:anim>
                                    <p:anim calcmode="lin" valueType="num">
                                      <p:cBhvr>
                                        <p:cTn id="29" dur="1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24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C624D-E293-10D0-5F40-68E38497DE03}"/>
              </a:ext>
            </a:extLst>
          </p:cNvPr>
          <p:cNvSpPr/>
          <p:nvPr/>
        </p:nvSpPr>
        <p:spPr>
          <a:xfrm>
            <a:off x="0" y="5143804"/>
            <a:ext cx="12192000" cy="1714196"/>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5E211DE4-1BD4-1A7F-61B1-FF59E778A88D}"/>
              </a:ext>
            </a:extLst>
          </p:cNvPr>
          <p:cNvSpPr/>
          <p:nvPr/>
        </p:nvSpPr>
        <p:spPr>
          <a:xfrm flipV="1">
            <a:off x="0" y="5562917"/>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 name="Rectangle 1">
            <a:extLst>
              <a:ext uri="{FF2B5EF4-FFF2-40B4-BE49-F238E27FC236}">
                <a16:creationId xmlns:a16="http://schemas.microsoft.com/office/drawing/2014/main" id="{06EF255B-68D3-4762-3464-926F7B344E6B}"/>
              </a:ext>
            </a:extLst>
          </p:cNvPr>
          <p:cNvSpPr/>
          <p:nvPr/>
        </p:nvSpPr>
        <p:spPr>
          <a:xfrm flipV="1">
            <a:off x="0" y="609205"/>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Diagonal Corners Rounded 5">
            <a:extLst>
              <a:ext uri="{FF2B5EF4-FFF2-40B4-BE49-F238E27FC236}">
                <a16:creationId xmlns:a16="http://schemas.microsoft.com/office/drawing/2014/main" id="{3D0B340D-9E12-5C14-B4A7-81C19DFF9DA1}"/>
              </a:ext>
            </a:extLst>
          </p:cNvPr>
          <p:cNvSpPr/>
          <p:nvPr/>
        </p:nvSpPr>
        <p:spPr>
          <a:xfrm flipH="1">
            <a:off x="158322" y="940393"/>
            <a:ext cx="5412509" cy="3584087"/>
          </a:xfrm>
          <a:prstGeom prst="round2DiagRect">
            <a:avLst>
              <a:gd name="adj1" fmla="val 16667"/>
              <a:gd name="adj2" fmla="val 0"/>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CDF94A42-8B44-B72E-2219-A1F2B92A9EBE}"/>
              </a:ext>
            </a:extLst>
          </p:cNvPr>
          <p:cNvSpPr/>
          <p:nvPr/>
        </p:nvSpPr>
        <p:spPr>
          <a:xfrm flipH="1">
            <a:off x="4557896" y="369455"/>
            <a:ext cx="7384722" cy="5440217"/>
          </a:xfrm>
          <a:prstGeom prst="round2Diag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1" name="Picture 20">
            <a:extLst>
              <a:ext uri="{FF2B5EF4-FFF2-40B4-BE49-F238E27FC236}">
                <a16:creationId xmlns:a16="http://schemas.microsoft.com/office/drawing/2014/main" id="{61897E39-09F9-94DF-A818-AC29B6A0F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069" y="597749"/>
            <a:ext cx="4075060" cy="719128"/>
          </a:xfrm>
          <a:prstGeom prst="rect">
            <a:avLst/>
          </a:prstGeom>
        </p:spPr>
      </p:pic>
      <p:grpSp>
        <p:nvGrpSpPr>
          <p:cNvPr id="26" name="Group 25">
            <a:extLst>
              <a:ext uri="{FF2B5EF4-FFF2-40B4-BE49-F238E27FC236}">
                <a16:creationId xmlns:a16="http://schemas.microsoft.com/office/drawing/2014/main" id="{9F81C947-F2F8-A532-5753-E11D284971B7}"/>
              </a:ext>
            </a:extLst>
          </p:cNvPr>
          <p:cNvGrpSpPr/>
          <p:nvPr/>
        </p:nvGrpSpPr>
        <p:grpSpPr>
          <a:xfrm>
            <a:off x="4461164" y="2368125"/>
            <a:ext cx="6992281" cy="523220"/>
            <a:chOff x="4461164" y="2368125"/>
            <a:chExt cx="6992281" cy="523220"/>
          </a:xfrm>
        </p:grpSpPr>
        <p:sp>
          <p:nvSpPr>
            <p:cNvPr id="19" name="TextBox 18">
              <a:extLst>
                <a:ext uri="{FF2B5EF4-FFF2-40B4-BE49-F238E27FC236}">
                  <a16:creationId xmlns:a16="http://schemas.microsoft.com/office/drawing/2014/main" id="{A3FED35D-38A5-B445-337B-931C085AD618}"/>
                </a:ext>
              </a:extLst>
            </p:cNvPr>
            <p:cNvSpPr txBox="1"/>
            <p:nvPr/>
          </p:nvSpPr>
          <p:spPr>
            <a:xfrm>
              <a:off x="5028665" y="2368125"/>
              <a:ext cx="6424780" cy="523220"/>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GoPaperless là nền tảng ký HĐLĐ điện tử chuyên biệt theo Nghị định 337/2025/NĐ-CP</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sp>
          <p:nvSpPr>
            <p:cNvPr id="23" name="Rectangle: Rounded Corners 22">
              <a:extLst>
                <a:ext uri="{FF2B5EF4-FFF2-40B4-BE49-F238E27FC236}">
                  <a16:creationId xmlns:a16="http://schemas.microsoft.com/office/drawing/2014/main" id="{9280A964-52B9-CAB8-A0B3-1CB1081ACA4D}"/>
                </a:ext>
              </a:extLst>
            </p:cNvPr>
            <p:cNvSpPr/>
            <p:nvPr/>
          </p:nvSpPr>
          <p:spPr>
            <a:xfrm>
              <a:off x="4461164" y="2481953"/>
              <a:ext cx="212436" cy="295564"/>
            </a:xfrm>
            <a:prstGeom prst="roundRect">
              <a:avLst/>
            </a:prstGeom>
            <a:solidFill>
              <a:srgbClr val="2050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7" name="Group 26">
            <a:extLst>
              <a:ext uri="{FF2B5EF4-FFF2-40B4-BE49-F238E27FC236}">
                <a16:creationId xmlns:a16="http://schemas.microsoft.com/office/drawing/2014/main" id="{10EC0520-D054-78FE-33CE-DCD5815C5C01}"/>
              </a:ext>
            </a:extLst>
          </p:cNvPr>
          <p:cNvGrpSpPr/>
          <p:nvPr/>
        </p:nvGrpSpPr>
        <p:grpSpPr>
          <a:xfrm>
            <a:off x="4474627" y="2907383"/>
            <a:ext cx="6960414" cy="307777"/>
            <a:chOff x="4474627" y="2907383"/>
            <a:chExt cx="6960414" cy="307777"/>
          </a:xfrm>
        </p:grpSpPr>
        <p:sp>
          <p:nvSpPr>
            <p:cNvPr id="22" name="TextBox 21">
              <a:extLst>
                <a:ext uri="{FF2B5EF4-FFF2-40B4-BE49-F238E27FC236}">
                  <a16:creationId xmlns:a16="http://schemas.microsoft.com/office/drawing/2014/main" id="{DF9FB5AF-FC99-A533-C5E8-BC4DBC882A3B}"/>
                </a:ext>
              </a:extLst>
            </p:cNvPr>
            <p:cNvSpPr txBox="1"/>
            <p:nvPr/>
          </p:nvSpPr>
          <p:spPr>
            <a:xfrm>
              <a:off x="5028665" y="2907383"/>
              <a:ext cx="640637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Đáp ứng đầy đủ pháp lý – kỹ thuật – kết nối Nền tảng HĐLĐ điện tử quốc gia</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sp>
          <p:nvSpPr>
            <p:cNvPr id="24" name="Rectangle: Rounded Corners 23">
              <a:extLst>
                <a:ext uri="{FF2B5EF4-FFF2-40B4-BE49-F238E27FC236}">
                  <a16:creationId xmlns:a16="http://schemas.microsoft.com/office/drawing/2014/main" id="{BAB891FD-BE04-146C-A83D-9E69EC9654EE}"/>
                </a:ext>
              </a:extLst>
            </p:cNvPr>
            <p:cNvSpPr/>
            <p:nvPr/>
          </p:nvSpPr>
          <p:spPr>
            <a:xfrm>
              <a:off x="4474627" y="2942350"/>
              <a:ext cx="212436" cy="237843"/>
            </a:xfrm>
            <a:prstGeom prst="roundRect">
              <a:avLst/>
            </a:prstGeom>
            <a:solidFill>
              <a:srgbClr val="2050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2" name="Group 11">
            <a:extLst>
              <a:ext uri="{FF2B5EF4-FFF2-40B4-BE49-F238E27FC236}">
                <a16:creationId xmlns:a16="http://schemas.microsoft.com/office/drawing/2014/main" id="{DC1F5EB1-F6C1-CCA2-3384-F1F11F2D1746}"/>
              </a:ext>
            </a:extLst>
          </p:cNvPr>
          <p:cNvGrpSpPr/>
          <p:nvPr/>
        </p:nvGrpSpPr>
        <p:grpSpPr>
          <a:xfrm>
            <a:off x="7305987" y="1440917"/>
            <a:ext cx="4727691" cy="460917"/>
            <a:chOff x="7305987" y="1440917"/>
            <a:chExt cx="4727691" cy="460917"/>
          </a:xfrm>
        </p:grpSpPr>
        <p:sp>
          <p:nvSpPr>
            <p:cNvPr id="8" name="Rectangle: Diagonal Corners Rounded 7">
              <a:extLst>
                <a:ext uri="{FF2B5EF4-FFF2-40B4-BE49-F238E27FC236}">
                  <a16:creationId xmlns:a16="http://schemas.microsoft.com/office/drawing/2014/main" id="{F116F6B1-3A89-D060-506D-E77D1BC3570B}"/>
                </a:ext>
              </a:extLst>
            </p:cNvPr>
            <p:cNvSpPr/>
            <p:nvPr/>
          </p:nvSpPr>
          <p:spPr>
            <a:xfrm>
              <a:off x="7305987" y="1440917"/>
              <a:ext cx="4727691" cy="460917"/>
            </a:xfrm>
            <a:prstGeom prst="round2DiagRect">
              <a:avLst>
                <a:gd name="adj1" fmla="val 44166"/>
                <a:gd name="adj2" fmla="val 0"/>
              </a:avLst>
            </a:prstGeom>
            <a:gradFill>
              <a:gsLst>
                <a:gs pos="0">
                  <a:schemeClr val="accent1">
                    <a:lumMod val="45000"/>
                    <a:lumOff val="55000"/>
                  </a:schemeClr>
                </a:gs>
                <a:gs pos="83000">
                  <a:srgbClr val="3064B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20FA7702-5A8E-FF10-E948-47157978E01C}"/>
                </a:ext>
              </a:extLst>
            </p:cNvPr>
            <p:cNvSpPr txBox="1"/>
            <p:nvPr/>
          </p:nvSpPr>
          <p:spPr>
            <a:xfrm>
              <a:off x="7436809" y="1506540"/>
              <a:ext cx="4075060"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Nền tảng hợp đồng lao động chuẩn Quốc gia</a:t>
              </a:r>
              <a:endParaRPr lang="vi-VN" sz="1400" b="1" dirty="0">
                <a:solidFill>
                  <a:schemeClr val="bg1"/>
                </a:solidFill>
                <a:latin typeface="Roboto" pitchFamily="2" charset="0"/>
                <a:ea typeface="Roboto" pitchFamily="2" charset="0"/>
              </a:endParaRPr>
            </a:p>
          </p:txBody>
        </p:sp>
      </p:grpSp>
      <p:sp>
        <p:nvSpPr>
          <p:cNvPr id="9" name="TextBox 8">
            <a:extLst>
              <a:ext uri="{FF2B5EF4-FFF2-40B4-BE49-F238E27FC236}">
                <a16:creationId xmlns:a16="http://schemas.microsoft.com/office/drawing/2014/main" id="{77625FD8-2CBF-8B01-8CC6-B18E1FCD7DC2}"/>
              </a:ext>
            </a:extLst>
          </p:cNvPr>
          <p:cNvSpPr txBox="1"/>
          <p:nvPr/>
        </p:nvSpPr>
        <p:spPr>
          <a:xfrm rot="21193518">
            <a:off x="7251758" y="1100262"/>
            <a:ext cx="292729" cy="1107996"/>
          </a:xfrm>
          <a:prstGeom prst="rect">
            <a:avLst/>
          </a:prstGeom>
          <a:noFill/>
        </p:spPr>
        <p:txBody>
          <a:bodyPr wrap="square" rtlCol="0">
            <a:spAutoFit/>
          </a:bodyPr>
          <a:lstStyle/>
          <a:p>
            <a:pPr algn="ctr"/>
            <a:r>
              <a:rPr lang="en-US" sz="6600" dirty="0">
                <a:solidFill>
                  <a:srgbClr val="FFC000"/>
                </a:solidFill>
              </a:rPr>
              <a:t>“</a:t>
            </a:r>
            <a:endParaRPr lang="vi-VN" sz="6600" dirty="0">
              <a:solidFill>
                <a:srgbClr val="FFC000"/>
              </a:solidFill>
            </a:endParaRPr>
          </a:p>
        </p:txBody>
      </p:sp>
      <p:grpSp>
        <p:nvGrpSpPr>
          <p:cNvPr id="28" name="Group 27">
            <a:extLst>
              <a:ext uri="{FF2B5EF4-FFF2-40B4-BE49-F238E27FC236}">
                <a16:creationId xmlns:a16="http://schemas.microsoft.com/office/drawing/2014/main" id="{4919C798-B060-EFC7-DADA-D7E842A83FA8}"/>
              </a:ext>
            </a:extLst>
          </p:cNvPr>
          <p:cNvGrpSpPr/>
          <p:nvPr/>
        </p:nvGrpSpPr>
        <p:grpSpPr>
          <a:xfrm>
            <a:off x="4474627" y="3356642"/>
            <a:ext cx="6978818" cy="307777"/>
            <a:chOff x="4474627" y="3356642"/>
            <a:chExt cx="6978818" cy="307777"/>
          </a:xfrm>
        </p:grpSpPr>
        <p:sp>
          <p:nvSpPr>
            <p:cNvPr id="10" name="TextBox 9">
              <a:extLst>
                <a:ext uri="{FF2B5EF4-FFF2-40B4-BE49-F238E27FC236}">
                  <a16:creationId xmlns:a16="http://schemas.microsoft.com/office/drawing/2014/main" id="{0488847B-F5D1-736B-12CD-CF40F481E6CE}"/>
                </a:ext>
              </a:extLst>
            </p:cNvPr>
            <p:cNvSpPr txBox="1"/>
            <p:nvPr/>
          </p:nvSpPr>
          <p:spPr>
            <a:xfrm>
              <a:off x="5047069" y="3356642"/>
              <a:ext cx="640637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Đóng vai trò kép:</a:t>
              </a:r>
            </a:p>
          </p:txBody>
        </p:sp>
        <p:sp>
          <p:nvSpPr>
            <p:cNvPr id="11" name="Rectangle: Rounded Corners 10">
              <a:extLst>
                <a:ext uri="{FF2B5EF4-FFF2-40B4-BE49-F238E27FC236}">
                  <a16:creationId xmlns:a16="http://schemas.microsoft.com/office/drawing/2014/main" id="{3F216AAA-664C-EA10-31A3-6CBC1D1DF884}"/>
                </a:ext>
              </a:extLst>
            </p:cNvPr>
            <p:cNvSpPr/>
            <p:nvPr/>
          </p:nvSpPr>
          <p:spPr>
            <a:xfrm>
              <a:off x="4474627" y="3391609"/>
              <a:ext cx="212436" cy="237843"/>
            </a:xfrm>
            <a:prstGeom prst="roundRect">
              <a:avLst/>
            </a:prstGeom>
            <a:solidFill>
              <a:srgbClr val="2050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1EDCD2C6-087A-F17C-1BF9-1A084E50EE36}"/>
              </a:ext>
            </a:extLst>
          </p:cNvPr>
          <p:cNvGrpSpPr/>
          <p:nvPr/>
        </p:nvGrpSpPr>
        <p:grpSpPr>
          <a:xfrm>
            <a:off x="5143089" y="3666303"/>
            <a:ext cx="5871363" cy="307777"/>
            <a:chOff x="5143089" y="3666303"/>
            <a:chExt cx="5871363" cy="307777"/>
          </a:xfrm>
        </p:grpSpPr>
        <p:pic>
          <p:nvPicPr>
            <p:cNvPr id="13" name="Graphic 12" descr="Badge Tick with solid fill">
              <a:extLst>
                <a:ext uri="{FF2B5EF4-FFF2-40B4-BE49-F238E27FC236}">
                  <a16:creationId xmlns:a16="http://schemas.microsoft.com/office/drawing/2014/main" id="{0FFBAE08-EEEE-063D-7519-1D1309FCB6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43089" y="3739417"/>
              <a:ext cx="161548" cy="161548"/>
            </a:xfrm>
            <a:prstGeom prst="rect">
              <a:avLst/>
            </a:prstGeom>
          </p:spPr>
        </p:pic>
        <p:sp>
          <p:nvSpPr>
            <p:cNvPr id="14" name="TextBox 13">
              <a:extLst>
                <a:ext uri="{FF2B5EF4-FFF2-40B4-BE49-F238E27FC236}">
                  <a16:creationId xmlns:a16="http://schemas.microsoft.com/office/drawing/2014/main" id="{13B485FA-F9D7-EE3D-F607-86E69DD8B284}"/>
                </a:ext>
              </a:extLst>
            </p:cNvPr>
            <p:cNvSpPr txBox="1"/>
            <p:nvPr/>
          </p:nvSpPr>
          <p:spPr>
            <a:xfrm>
              <a:off x="5387906" y="3666303"/>
              <a:ext cx="562654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Nền tảng eContract cho doanh nghiệp</a:t>
              </a:r>
            </a:p>
          </p:txBody>
        </p:sp>
      </p:grpSp>
      <p:grpSp>
        <p:nvGrpSpPr>
          <p:cNvPr id="16" name="Group 15">
            <a:extLst>
              <a:ext uri="{FF2B5EF4-FFF2-40B4-BE49-F238E27FC236}">
                <a16:creationId xmlns:a16="http://schemas.microsoft.com/office/drawing/2014/main" id="{56680CA7-FD0C-394C-A58B-D3C98A5B1EF9}"/>
              </a:ext>
            </a:extLst>
          </p:cNvPr>
          <p:cNvGrpSpPr/>
          <p:nvPr/>
        </p:nvGrpSpPr>
        <p:grpSpPr>
          <a:xfrm>
            <a:off x="5143089" y="4024147"/>
            <a:ext cx="5871363" cy="307777"/>
            <a:chOff x="5143089" y="3666303"/>
            <a:chExt cx="5871363" cy="307777"/>
          </a:xfrm>
        </p:grpSpPr>
        <p:pic>
          <p:nvPicPr>
            <p:cNvPr id="17" name="Graphic 16" descr="Badge Tick with solid fill">
              <a:extLst>
                <a:ext uri="{FF2B5EF4-FFF2-40B4-BE49-F238E27FC236}">
                  <a16:creationId xmlns:a16="http://schemas.microsoft.com/office/drawing/2014/main" id="{5F9D4A01-4958-A8BD-C1CD-119ECE1C20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43089" y="3739417"/>
              <a:ext cx="161548" cy="161548"/>
            </a:xfrm>
            <a:prstGeom prst="rect">
              <a:avLst/>
            </a:prstGeom>
          </p:spPr>
        </p:pic>
        <p:sp>
          <p:nvSpPr>
            <p:cNvPr id="18" name="TextBox 17">
              <a:extLst>
                <a:ext uri="{FF2B5EF4-FFF2-40B4-BE49-F238E27FC236}">
                  <a16:creationId xmlns:a16="http://schemas.microsoft.com/office/drawing/2014/main" id="{7A99F6F3-E287-E7DB-4738-86A1EDEF76F4}"/>
                </a:ext>
              </a:extLst>
            </p:cNvPr>
            <p:cNvSpPr txBox="1"/>
            <p:nvPr/>
          </p:nvSpPr>
          <p:spPr>
            <a:xfrm>
              <a:off x="5387906" y="3666303"/>
              <a:ext cx="562654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Nhà cung cấp dịch vụ tin cậy (chứng thực thông điệp dữ liệu)</a:t>
              </a:r>
            </a:p>
          </p:txBody>
        </p:sp>
      </p:grpSp>
      <p:grpSp>
        <p:nvGrpSpPr>
          <p:cNvPr id="29" name="Group 28">
            <a:extLst>
              <a:ext uri="{FF2B5EF4-FFF2-40B4-BE49-F238E27FC236}">
                <a16:creationId xmlns:a16="http://schemas.microsoft.com/office/drawing/2014/main" id="{030BBF68-F205-0756-0C98-09FBB939E46B}"/>
              </a:ext>
            </a:extLst>
          </p:cNvPr>
          <p:cNvGrpSpPr/>
          <p:nvPr/>
        </p:nvGrpSpPr>
        <p:grpSpPr>
          <a:xfrm>
            <a:off x="4474627" y="4412999"/>
            <a:ext cx="6978818" cy="307777"/>
            <a:chOff x="4474627" y="4412999"/>
            <a:chExt cx="6978818" cy="307777"/>
          </a:xfrm>
        </p:grpSpPr>
        <p:sp>
          <p:nvSpPr>
            <p:cNvPr id="20" name="TextBox 19">
              <a:extLst>
                <a:ext uri="{FF2B5EF4-FFF2-40B4-BE49-F238E27FC236}">
                  <a16:creationId xmlns:a16="http://schemas.microsoft.com/office/drawing/2014/main" id="{6A67D9C1-B502-F733-E929-C5C8C175ADF8}"/>
                </a:ext>
              </a:extLst>
            </p:cNvPr>
            <p:cNvSpPr txBox="1"/>
            <p:nvPr/>
          </p:nvSpPr>
          <p:spPr>
            <a:xfrm>
              <a:off x="5047069" y="4412999"/>
              <a:ext cx="640637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Thị trường mới, được dẫn dắt bởi chính sách, rào cản cao, dư địa lớn</a:t>
              </a:r>
            </a:p>
          </p:txBody>
        </p:sp>
        <p:sp>
          <p:nvSpPr>
            <p:cNvPr id="25" name="Rectangle: Rounded Corners 24">
              <a:extLst>
                <a:ext uri="{FF2B5EF4-FFF2-40B4-BE49-F238E27FC236}">
                  <a16:creationId xmlns:a16="http://schemas.microsoft.com/office/drawing/2014/main" id="{8DBB0FA4-3454-DEEE-43F6-845EFA19B1EA}"/>
                </a:ext>
              </a:extLst>
            </p:cNvPr>
            <p:cNvSpPr/>
            <p:nvPr/>
          </p:nvSpPr>
          <p:spPr>
            <a:xfrm>
              <a:off x="4474627" y="4442688"/>
              <a:ext cx="212436" cy="237843"/>
            </a:xfrm>
            <a:prstGeom prst="roundRect">
              <a:avLst/>
            </a:prstGeom>
            <a:solidFill>
              <a:srgbClr val="2050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289631182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22" presetClass="entr" presetSubtype="1"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1000"/>
                                        <p:tgtEl>
                                          <p:spTgt spid="26"/>
                                        </p:tgtEl>
                                      </p:cBhvr>
                                    </p:animEffect>
                                  </p:childTnLst>
                                </p:cTn>
                              </p:par>
                              <p:par>
                                <p:cTn id="14" presetID="22" presetClass="entr" presetSubtype="1"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up)">
                                      <p:cBhvr>
                                        <p:cTn id="16" dur="1000"/>
                                        <p:tgtEl>
                                          <p:spTgt spid="27"/>
                                        </p:tgtEl>
                                      </p:cBhvr>
                                    </p:animEffect>
                                  </p:childTnLst>
                                </p:cTn>
                              </p:par>
                              <p:par>
                                <p:cTn id="17" presetID="22" presetClass="entr" presetSubtype="1"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up)">
                                      <p:cBhvr>
                                        <p:cTn id="19" dur="1000"/>
                                        <p:tgtEl>
                                          <p:spTgt spid="28"/>
                                        </p:tgtEl>
                                      </p:cBhvr>
                                    </p:animEffect>
                                  </p:childTnLst>
                                </p:cTn>
                              </p:par>
                              <p:par>
                                <p:cTn id="20" presetID="22" presetClass="entr" presetSubtype="1"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1000"/>
                                        <p:tgtEl>
                                          <p:spTgt spid="15"/>
                                        </p:tgtEl>
                                      </p:cBhvr>
                                    </p:animEffect>
                                  </p:childTnLst>
                                </p:cTn>
                              </p:par>
                              <p:par>
                                <p:cTn id="23" presetID="22" presetClass="entr" presetSubtype="1"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1000"/>
                                        <p:tgtEl>
                                          <p:spTgt spid="16"/>
                                        </p:tgtEl>
                                      </p:cBhvr>
                                    </p:animEffect>
                                  </p:childTnLst>
                                </p:cTn>
                              </p:par>
                              <p:par>
                                <p:cTn id="26" presetID="22" presetClass="entr" presetSubtype="1"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56F8E-C790-33CD-2176-002529234527}"/>
              </a:ext>
            </a:extLst>
          </p:cNvPr>
          <p:cNvSpPr/>
          <p:nvPr/>
        </p:nvSpPr>
        <p:spPr>
          <a:xfrm flipV="1">
            <a:off x="0" y="6448447"/>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Rectangle: Diagonal Corners Rounded 18">
            <a:extLst>
              <a:ext uri="{FF2B5EF4-FFF2-40B4-BE49-F238E27FC236}">
                <a16:creationId xmlns:a16="http://schemas.microsoft.com/office/drawing/2014/main" id="{89C8FEFE-0431-7A59-E3C0-37E925CAEB60}"/>
              </a:ext>
            </a:extLst>
          </p:cNvPr>
          <p:cNvSpPr/>
          <p:nvPr/>
        </p:nvSpPr>
        <p:spPr>
          <a:xfrm>
            <a:off x="177811" y="2641866"/>
            <a:ext cx="5484175" cy="4001167"/>
          </a:xfrm>
          <a:prstGeom prst="round2Diag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 name="Picture 6">
            <a:extLst>
              <a:ext uri="{FF2B5EF4-FFF2-40B4-BE49-F238E27FC236}">
                <a16:creationId xmlns:a16="http://schemas.microsoft.com/office/drawing/2014/main" id="{99CAC592-A256-6321-8C65-5136462C2865}"/>
              </a:ext>
            </a:extLst>
          </p:cNvPr>
          <p:cNvPicPr>
            <a:picLocks noChangeAspect="1"/>
          </p:cNvPicPr>
          <p:nvPr/>
        </p:nvPicPr>
        <p:blipFill>
          <a:blip r:embed="rId2">
            <a:extLst>
              <a:ext uri="{28A0092B-C50C-407E-A947-70E740481C1C}">
                <a14:useLocalDpi xmlns:a14="http://schemas.microsoft.com/office/drawing/2010/main" val="0"/>
              </a:ext>
            </a:extLst>
          </a:blip>
          <a:srcRect t="34478" b="24849"/>
          <a:stretch>
            <a:fillRect/>
          </a:stretch>
        </p:blipFill>
        <p:spPr>
          <a:xfrm>
            <a:off x="0" y="1"/>
            <a:ext cx="12204175" cy="3315854"/>
          </a:xfrm>
          <a:prstGeom prst="round2DiagRect">
            <a:avLst/>
          </a:prstGeom>
        </p:spPr>
      </p:pic>
      <p:sp>
        <p:nvSpPr>
          <p:cNvPr id="5" name="Rectangle: Diagonal Corners Rounded 4">
            <a:extLst>
              <a:ext uri="{FF2B5EF4-FFF2-40B4-BE49-F238E27FC236}">
                <a16:creationId xmlns:a16="http://schemas.microsoft.com/office/drawing/2014/main" id="{E8F9946C-653A-A116-E8EC-CE6631609F29}"/>
              </a:ext>
            </a:extLst>
          </p:cNvPr>
          <p:cNvSpPr/>
          <p:nvPr/>
        </p:nvSpPr>
        <p:spPr>
          <a:xfrm flipH="1">
            <a:off x="5539499" y="2416578"/>
            <a:ext cx="6474690" cy="3759903"/>
          </a:xfrm>
          <a:prstGeom prst="round2DiagRect">
            <a:avLst/>
          </a:prstGeom>
          <a:gradFill>
            <a:gsLst>
              <a:gs pos="0">
                <a:srgbClr val="194794"/>
              </a:gs>
              <a:gs pos="100000">
                <a:srgbClr val="4E8FD0"/>
              </a:gs>
              <a:gs pos="62000">
                <a:srgbClr val="2555B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1471353B-AB07-CD39-8F2A-5C9818303107}"/>
              </a:ext>
            </a:extLst>
          </p:cNvPr>
          <p:cNvGrpSpPr/>
          <p:nvPr/>
        </p:nvGrpSpPr>
        <p:grpSpPr>
          <a:xfrm>
            <a:off x="0" y="336015"/>
            <a:ext cx="4508060" cy="722433"/>
            <a:chOff x="557900" y="1532945"/>
            <a:chExt cx="4508060" cy="722433"/>
          </a:xfrm>
        </p:grpSpPr>
        <p:sp>
          <p:nvSpPr>
            <p:cNvPr id="11" name="Flowchart: Alternate Process 10">
              <a:extLst>
                <a:ext uri="{FF2B5EF4-FFF2-40B4-BE49-F238E27FC236}">
                  <a16:creationId xmlns:a16="http://schemas.microsoft.com/office/drawing/2014/main" id="{25CDE6A1-F4F1-69AA-3825-37A01C69CDED}"/>
                </a:ext>
              </a:extLst>
            </p:cNvPr>
            <p:cNvSpPr/>
            <p:nvPr/>
          </p:nvSpPr>
          <p:spPr>
            <a:xfrm>
              <a:off x="723513" y="1532946"/>
              <a:ext cx="4342447" cy="722432"/>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2" name="Group 11">
              <a:extLst>
                <a:ext uri="{FF2B5EF4-FFF2-40B4-BE49-F238E27FC236}">
                  <a16:creationId xmlns:a16="http://schemas.microsoft.com/office/drawing/2014/main" id="{1D909761-A308-0A99-99D9-FD8506CB8EA9}"/>
                </a:ext>
              </a:extLst>
            </p:cNvPr>
            <p:cNvGrpSpPr/>
            <p:nvPr/>
          </p:nvGrpSpPr>
          <p:grpSpPr>
            <a:xfrm>
              <a:off x="557900" y="1532945"/>
              <a:ext cx="650400" cy="722432"/>
              <a:chOff x="828144" y="2242441"/>
              <a:chExt cx="650400" cy="722432"/>
            </a:xfrm>
          </p:grpSpPr>
          <p:sp>
            <p:nvSpPr>
              <p:cNvPr id="14" name="Rectangle 13">
                <a:extLst>
                  <a:ext uri="{FF2B5EF4-FFF2-40B4-BE49-F238E27FC236}">
                    <a16:creationId xmlns:a16="http://schemas.microsoft.com/office/drawing/2014/main" id="{4FA9F462-5924-155E-255C-2E978D8405CC}"/>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869B0B3C-B341-2F51-B924-CDEDA28924E5}"/>
                  </a:ext>
                </a:extLst>
              </p:cNvPr>
              <p:cNvGrpSpPr/>
              <p:nvPr/>
            </p:nvGrpSpPr>
            <p:grpSpPr>
              <a:xfrm>
                <a:off x="893525" y="2242441"/>
                <a:ext cx="585019" cy="630942"/>
                <a:chOff x="556301" y="1532945"/>
                <a:chExt cx="585019" cy="630942"/>
              </a:xfrm>
            </p:grpSpPr>
            <p:sp>
              <p:nvSpPr>
                <p:cNvPr id="16" name="Flowchart: Delay 15">
                  <a:extLst>
                    <a:ext uri="{FF2B5EF4-FFF2-40B4-BE49-F238E27FC236}">
                      <a16:creationId xmlns:a16="http://schemas.microsoft.com/office/drawing/2014/main" id="{8B751B3F-A6FD-534B-D3D8-06244B0D1B55}"/>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F9461A3D-D2A7-4445-FE4A-886CFD1F40B9}"/>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1</a:t>
                  </a:r>
                  <a:endParaRPr lang="vi-VN" sz="3500" b="1" dirty="0">
                    <a:solidFill>
                      <a:schemeClr val="bg1"/>
                    </a:solidFill>
                    <a:latin typeface="Roboto" pitchFamily="2" charset="0"/>
                    <a:ea typeface="Roboto" pitchFamily="2" charset="0"/>
                  </a:endParaRPr>
                </a:p>
              </p:txBody>
            </p:sp>
          </p:grpSp>
        </p:grpSp>
        <p:sp>
          <p:nvSpPr>
            <p:cNvPr id="13" name="TextBox 12">
              <a:extLst>
                <a:ext uri="{FF2B5EF4-FFF2-40B4-BE49-F238E27FC236}">
                  <a16:creationId xmlns:a16="http://schemas.microsoft.com/office/drawing/2014/main" id="{11F44CF1-FB3D-FBD0-F9E1-6B324E54C68B}"/>
                </a:ext>
              </a:extLst>
            </p:cNvPr>
            <p:cNvSpPr txBox="1"/>
            <p:nvPr/>
          </p:nvSpPr>
          <p:spPr>
            <a:xfrm>
              <a:off x="1273681" y="1648361"/>
              <a:ext cx="3708437"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BỐI CẢNH VÀ HIỆN TRẠNG</a:t>
              </a:r>
              <a:endParaRPr lang="vi-VN" sz="2000" b="1" dirty="0">
                <a:solidFill>
                  <a:srgbClr val="194794"/>
                </a:solidFill>
                <a:latin typeface="Roboto" pitchFamily="2" charset="0"/>
                <a:ea typeface="Roboto" pitchFamily="2" charset="0"/>
              </a:endParaRPr>
            </a:p>
          </p:txBody>
        </p:sp>
      </p:grpSp>
      <p:grpSp>
        <p:nvGrpSpPr>
          <p:cNvPr id="26" name="Group 25">
            <a:extLst>
              <a:ext uri="{FF2B5EF4-FFF2-40B4-BE49-F238E27FC236}">
                <a16:creationId xmlns:a16="http://schemas.microsoft.com/office/drawing/2014/main" id="{DAF3DE58-8350-5FF5-6E68-A45816C3A82A}"/>
              </a:ext>
            </a:extLst>
          </p:cNvPr>
          <p:cNvGrpSpPr/>
          <p:nvPr/>
        </p:nvGrpSpPr>
        <p:grpSpPr>
          <a:xfrm>
            <a:off x="454341" y="3887257"/>
            <a:ext cx="4769669" cy="461665"/>
            <a:chOff x="223132" y="3964227"/>
            <a:chExt cx="4769669" cy="461665"/>
          </a:xfrm>
        </p:grpSpPr>
        <p:sp>
          <p:nvSpPr>
            <p:cNvPr id="21" name="TextBox 20">
              <a:extLst>
                <a:ext uri="{FF2B5EF4-FFF2-40B4-BE49-F238E27FC236}">
                  <a16:creationId xmlns:a16="http://schemas.microsoft.com/office/drawing/2014/main" id="{75A6B906-948F-8FCF-2459-2329C3A58E1F}"/>
                </a:ext>
              </a:extLst>
            </p:cNvPr>
            <p:cNvSpPr txBox="1"/>
            <p:nvPr/>
          </p:nvSpPr>
          <p:spPr>
            <a:xfrm>
              <a:off x="445387" y="3964227"/>
              <a:ext cx="4547414" cy="461665"/>
            </a:xfrm>
            <a:prstGeom prst="rect">
              <a:avLst/>
            </a:prstGeom>
            <a:noFill/>
          </p:spPr>
          <p:txBody>
            <a:bodyPr wrap="square" rtlCol="0">
              <a:spAutoFit/>
            </a:bodyPr>
            <a:lstStyle/>
            <a:p>
              <a:r>
                <a:rPr lang="vi-VN" sz="1200" dirty="0">
                  <a:solidFill>
                    <a:srgbClr val="194794"/>
                  </a:solidFill>
                  <a:latin typeface="Roboto" pitchFamily="2" charset="0"/>
                  <a:ea typeface="Roboto" pitchFamily="2" charset="0"/>
                </a:rPr>
                <a:t>Nghị định 337/2025/NĐ-CP quy định việc giao kết, thực hiện HĐLĐ điện tử và vận hành Nền tảng HĐLĐ điện tử quốc gia</a:t>
              </a:r>
              <a:r>
                <a:rPr lang="en-US" sz="1200" dirty="0">
                  <a:solidFill>
                    <a:srgbClr val="194794"/>
                  </a:solidFill>
                  <a:latin typeface="Roboto" pitchFamily="2" charset="0"/>
                  <a:ea typeface="Roboto" pitchFamily="2" charset="0"/>
                </a:rPr>
                <a:t>.</a:t>
              </a:r>
              <a:endParaRPr lang="vi-VN" sz="1200" dirty="0">
                <a:solidFill>
                  <a:srgbClr val="194794"/>
                </a:solidFill>
                <a:latin typeface="Roboto" pitchFamily="2" charset="0"/>
                <a:ea typeface="Roboto" pitchFamily="2" charset="0"/>
              </a:endParaRPr>
            </a:p>
          </p:txBody>
        </p:sp>
        <p:pic>
          <p:nvPicPr>
            <p:cNvPr id="23" name="Graphic 22" descr="Badge Tick1 with solid fill">
              <a:extLst>
                <a:ext uri="{FF2B5EF4-FFF2-40B4-BE49-F238E27FC236}">
                  <a16:creationId xmlns:a16="http://schemas.microsoft.com/office/drawing/2014/main" id="{53B58BD3-BE02-3BD2-667E-09272976F0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132" y="4075207"/>
              <a:ext cx="180000" cy="180000"/>
            </a:xfrm>
            <a:prstGeom prst="rect">
              <a:avLst/>
            </a:prstGeom>
          </p:spPr>
        </p:pic>
      </p:grpSp>
      <p:grpSp>
        <p:nvGrpSpPr>
          <p:cNvPr id="27" name="Group 26">
            <a:extLst>
              <a:ext uri="{FF2B5EF4-FFF2-40B4-BE49-F238E27FC236}">
                <a16:creationId xmlns:a16="http://schemas.microsoft.com/office/drawing/2014/main" id="{CFBD4153-0AF1-C43C-2DF9-70978C2BDEFD}"/>
              </a:ext>
            </a:extLst>
          </p:cNvPr>
          <p:cNvGrpSpPr/>
          <p:nvPr/>
        </p:nvGrpSpPr>
        <p:grpSpPr>
          <a:xfrm>
            <a:off x="454341" y="4370346"/>
            <a:ext cx="4769669" cy="461665"/>
            <a:chOff x="205683" y="4869563"/>
            <a:chExt cx="4769669" cy="461665"/>
          </a:xfrm>
        </p:grpSpPr>
        <p:sp>
          <p:nvSpPr>
            <p:cNvPr id="24" name="TextBox 23">
              <a:extLst>
                <a:ext uri="{FF2B5EF4-FFF2-40B4-BE49-F238E27FC236}">
                  <a16:creationId xmlns:a16="http://schemas.microsoft.com/office/drawing/2014/main" id="{28639D3B-E0CB-19C1-49A8-05250FB8B4F6}"/>
                </a:ext>
              </a:extLst>
            </p:cNvPr>
            <p:cNvSpPr txBox="1"/>
            <p:nvPr/>
          </p:nvSpPr>
          <p:spPr>
            <a:xfrm>
              <a:off x="445387" y="4869563"/>
              <a:ext cx="4529965" cy="461665"/>
            </a:xfrm>
            <a:prstGeom prst="rect">
              <a:avLst/>
            </a:prstGeom>
            <a:noFill/>
          </p:spPr>
          <p:txBody>
            <a:bodyPr wrap="square" rtlCol="0">
              <a:spAutoFit/>
            </a:bodyPr>
            <a:lstStyle/>
            <a:p>
              <a:r>
                <a:rPr lang="vi-VN" sz="1200" dirty="0">
                  <a:solidFill>
                    <a:srgbClr val="194794"/>
                  </a:solidFill>
                  <a:latin typeface="Roboto" pitchFamily="2" charset="0"/>
                  <a:ea typeface="Roboto" pitchFamily="2" charset="0"/>
                </a:rPr>
                <a:t>HĐLĐ điện tử có giá trị pháp lý như HĐLĐ giấy khi được giao kết dưới dạng thông điệp dữ liệu theo Luật Giao dịch điện tử.</a:t>
              </a:r>
            </a:p>
          </p:txBody>
        </p:sp>
        <p:pic>
          <p:nvPicPr>
            <p:cNvPr id="25" name="Graphic 24" descr="Badge Tick1 with solid fill">
              <a:extLst>
                <a:ext uri="{FF2B5EF4-FFF2-40B4-BE49-F238E27FC236}">
                  <a16:creationId xmlns:a16="http://schemas.microsoft.com/office/drawing/2014/main" id="{03C0310B-7702-70CF-9F1D-38868638FA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683" y="4980543"/>
              <a:ext cx="180000" cy="180000"/>
            </a:xfrm>
            <a:prstGeom prst="rect">
              <a:avLst/>
            </a:prstGeom>
          </p:spPr>
        </p:pic>
      </p:grpSp>
      <p:grpSp>
        <p:nvGrpSpPr>
          <p:cNvPr id="28" name="Group 27">
            <a:extLst>
              <a:ext uri="{FF2B5EF4-FFF2-40B4-BE49-F238E27FC236}">
                <a16:creationId xmlns:a16="http://schemas.microsoft.com/office/drawing/2014/main" id="{548BB133-D44F-AB3E-C074-3859741F42EE}"/>
              </a:ext>
            </a:extLst>
          </p:cNvPr>
          <p:cNvGrpSpPr/>
          <p:nvPr/>
        </p:nvGrpSpPr>
        <p:grpSpPr>
          <a:xfrm>
            <a:off x="454341" y="4853435"/>
            <a:ext cx="4769669" cy="461665"/>
            <a:chOff x="205683" y="4869563"/>
            <a:chExt cx="4769669" cy="461665"/>
          </a:xfrm>
        </p:grpSpPr>
        <p:sp>
          <p:nvSpPr>
            <p:cNvPr id="29" name="TextBox 28">
              <a:extLst>
                <a:ext uri="{FF2B5EF4-FFF2-40B4-BE49-F238E27FC236}">
                  <a16:creationId xmlns:a16="http://schemas.microsoft.com/office/drawing/2014/main" id="{3228F4F4-F762-74D5-3EF7-39AB54DA8121}"/>
                </a:ext>
              </a:extLst>
            </p:cNvPr>
            <p:cNvSpPr txBox="1"/>
            <p:nvPr/>
          </p:nvSpPr>
          <p:spPr>
            <a:xfrm>
              <a:off x="445387" y="4869563"/>
              <a:ext cx="4529965" cy="461665"/>
            </a:xfrm>
            <a:prstGeom prst="rect">
              <a:avLst/>
            </a:prstGeom>
            <a:noFill/>
          </p:spPr>
          <p:txBody>
            <a:bodyPr wrap="square" rtlCol="0">
              <a:spAutoFit/>
            </a:bodyPr>
            <a:lstStyle/>
            <a:p>
              <a:r>
                <a:rPr lang="vi-VN" sz="1200" dirty="0">
                  <a:solidFill>
                    <a:srgbClr val="194794"/>
                  </a:solidFill>
                  <a:latin typeface="Roboto" pitchFamily="2" charset="0"/>
                  <a:ea typeface="Roboto" pitchFamily="2" charset="0"/>
                </a:rPr>
                <a:t>HĐLĐ điện tử có hiệu lực khi bên sau cùng ký số, được gắn dấu thời gian và chứng thực thông điệp dữ liệu</a:t>
              </a:r>
              <a:r>
                <a:rPr lang="vi-VN" sz="1200" dirty="0"/>
                <a:t>.</a:t>
              </a:r>
              <a:endParaRPr lang="vi-VN" sz="1200" dirty="0">
                <a:solidFill>
                  <a:srgbClr val="194794"/>
                </a:solidFill>
                <a:latin typeface="Roboto" pitchFamily="2" charset="0"/>
                <a:ea typeface="Roboto" pitchFamily="2" charset="0"/>
              </a:endParaRPr>
            </a:p>
          </p:txBody>
        </p:sp>
        <p:pic>
          <p:nvPicPr>
            <p:cNvPr id="30" name="Graphic 29" descr="Badge Tick1 with solid fill">
              <a:extLst>
                <a:ext uri="{FF2B5EF4-FFF2-40B4-BE49-F238E27FC236}">
                  <a16:creationId xmlns:a16="http://schemas.microsoft.com/office/drawing/2014/main" id="{6B22E9C0-1EA7-B627-5138-65162218C1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683" y="4980543"/>
              <a:ext cx="180000" cy="180000"/>
            </a:xfrm>
            <a:prstGeom prst="rect">
              <a:avLst/>
            </a:prstGeom>
          </p:spPr>
        </p:pic>
      </p:grpSp>
      <p:grpSp>
        <p:nvGrpSpPr>
          <p:cNvPr id="31" name="Group 30">
            <a:extLst>
              <a:ext uri="{FF2B5EF4-FFF2-40B4-BE49-F238E27FC236}">
                <a16:creationId xmlns:a16="http://schemas.microsoft.com/office/drawing/2014/main" id="{89541D13-3CFB-67C0-087B-03665DEDDFD4}"/>
              </a:ext>
            </a:extLst>
          </p:cNvPr>
          <p:cNvGrpSpPr/>
          <p:nvPr/>
        </p:nvGrpSpPr>
        <p:grpSpPr>
          <a:xfrm>
            <a:off x="454341" y="5336524"/>
            <a:ext cx="4952192" cy="461665"/>
            <a:chOff x="205683" y="4869563"/>
            <a:chExt cx="4952192" cy="461665"/>
          </a:xfrm>
        </p:grpSpPr>
        <p:sp>
          <p:nvSpPr>
            <p:cNvPr id="32" name="TextBox 31">
              <a:extLst>
                <a:ext uri="{FF2B5EF4-FFF2-40B4-BE49-F238E27FC236}">
                  <a16:creationId xmlns:a16="http://schemas.microsoft.com/office/drawing/2014/main" id="{4D2EDE56-5F9B-B7E6-B7B8-D038929169D9}"/>
                </a:ext>
              </a:extLst>
            </p:cNvPr>
            <p:cNvSpPr txBox="1"/>
            <p:nvPr/>
          </p:nvSpPr>
          <p:spPr>
            <a:xfrm>
              <a:off x="445387" y="4869563"/>
              <a:ext cx="4712488" cy="461665"/>
            </a:xfrm>
            <a:prstGeom prst="rect">
              <a:avLst/>
            </a:prstGeom>
            <a:noFill/>
          </p:spPr>
          <p:txBody>
            <a:bodyPr wrap="square" rtlCol="0">
              <a:spAutoFit/>
            </a:bodyPr>
            <a:lstStyle/>
            <a:p>
              <a:r>
                <a:rPr lang="vi-VN" sz="1200" dirty="0">
                  <a:solidFill>
                    <a:srgbClr val="194794"/>
                  </a:solidFill>
                  <a:latin typeface="Roboto" pitchFamily="2" charset="0"/>
                  <a:ea typeface="Roboto" pitchFamily="2" charset="0"/>
                </a:rPr>
                <a:t>Nhà cung cấp eContract phải gửi HĐLĐ điện tử lên Nền tảng trong 24 giờ để gắn ID hợp đồng.</a:t>
              </a:r>
            </a:p>
          </p:txBody>
        </p:sp>
        <p:pic>
          <p:nvPicPr>
            <p:cNvPr id="33" name="Graphic 32" descr="Badge Tick1 with solid fill">
              <a:extLst>
                <a:ext uri="{FF2B5EF4-FFF2-40B4-BE49-F238E27FC236}">
                  <a16:creationId xmlns:a16="http://schemas.microsoft.com/office/drawing/2014/main" id="{52B744DB-ED97-FB89-D595-8B541F5360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683" y="4980543"/>
              <a:ext cx="180000" cy="180000"/>
            </a:xfrm>
            <a:prstGeom prst="rect">
              <a:avLst/>
            </a:prstGeom>
          </p:spPr>
        </p:pic>
      </p:grpSp>
      <p:grpSp>
        <p:nvGrpSpPr>
          <p:cNvPr id="34" name="Group 33">
            <a:extLst>
              <a:ext uri="{FF2B5EF4-FFF2-40B4-BE49-F238E27FC236}">
                <a16:creationId xmlns:a16="http://schemas.microsoft.com/office/drawing/2014/main" id="{94FD5468-654F-0321-1FF8-DBA768899B8E}"/>
              </a:ext>
            </a:extLst>
          </p:cNvPr>
          <p:cNvGrpSpPr/>
          <p:nvPr/>
        </p:nvGrpSpPr>
        <p:grpSpPr>
          <a:xfrm>
            <a:off x="454341" y="5819612"/>
            <a:ext cx="4769669" cy="461665"/>
            <a:chOff x="205683" y="4869563"/>
            <a:chExt cx="4769669" cy="461665"/>
          </a:xfrm>
        </p:grpSpPr>
        <p:sp>
          <p:nvSpPr>
            <p:cNvPr id="35" name="TextBox 34">
              <a:extLst>
                <a:ext uri="{FF2B5EF4-FFF2-40B4-BE49-F238E27FC236}">
                  <a16:creationId xmlns:a16="http://schemas.microsoft.com/office/drawing/2014/main" id="{F6C2898C-2639-088D-30E8-A1B9A94C2D93}"/>
                </a:ext>
              </a:extLst>
            </p:cNvPr>
            <p:cNvSpPr txBox="1"/>
            <p:nvPr/>
          </p:nvSpPr>
          <p:spPr>
            <a:xfrm>
              <a:off x="445387" y="4869563"/>
              <a:ext cx="4529965" cy="461665"/>
            </a:xfrm>
            <a:prstGeom prst="rect">
              <a:avLst/>
            </a:prstGeom>
            <a:noFill/>
          </p:spPr>
          <p:txBody>
            <a:bodyPr wrap="square" rtlCol="0">
              <a:spAutoFit/>
            </a:bodyPr>
            <a:lstStyle/>
            <a:p>
              <a:r>
                <a:rPr lang="vi-VN" sz="1200" dirty="0">
                  <a:solidFill>
                    <a:srgbClr val="194794"/>
                  </a:solidFill>
                  <a:latin typeface="Roboto" pitchFamily="2" charset="0"/>
                  <a:ea typeface="Roboto" pitchFamily="2" charset="0"/>
                </a:rPr>
                <a:t>Nhà cung cấp eContract phải có Giấy phép dịch vụ tin cậy theo Luật Giao dịch điện tử 2023</a:t>
              </a:r>
              <a:r>
                <a:rPr lang="en-US" sz="1200" dirty="0">
                  <a:solidFill>
                    <a:srgbClr val="194794"/>
                  </a:solidFill>
                  <a:latin typeface="Roboto" pitchFamily="2" charset="0"/>
                  <a:ea typeface="Roboto" pitchFamily="2" charset="0"/>
                </a:rPr>
                <a:t>.</a:t>
              </a:r>
              <a:endParaRPr lang="vi-VN" sz="1200" dirty="0">
                <a:solidFill>
                  <a:srgbClr val="194794"/>
                </a:solidFill>
                <a:latin typeface="Roboto" pitchFamily="2" charset="0"/>
                <a:ea typeface="Roboto" pitchFamily="2" charset="0"/>
              </a:endParaRPr>
            </a:p>
          </p:txBody>
        </p:sp>
        <p:pic>
          <p:nvPicPr>
            <p:cNvPr id="36" name="Graphic 35" descr="Badge Tick1 with solid fill">
              <a:extLst>
                <a:ext uri="{FF2B5EF4-FFF2-40B4-BE49-F238E27FC236}">
                  <a16:creationId xmlns:a16="http://schemas.microsoft.com/office/drawing/2014/main" id="{E7B99D45-A04A-42BE-167E-EF164AA849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683" y="4980543"/>
              <a:ext cx="180000" cy="180000"/>
            </a:xfrm>
            <a:prstGeom prst="rect">
              <a:avLst/>
            </a:prstGeom>
          </p:spPr>
        </p:pic>
      </p:grpSp>
      <p:grpSp>
        <p:nvGrpSpPr>
          <p:cNvPr id="43" name="Group 42">
            <a:extLst>
              <a:ext uri="{FF2B5EF4-FFF2-40B4-BE49-F238E27FC236}">
                <a16:creationId xmlns:a16="http://schemas.microsoft.com/office/drawing/2014/main" id="{DBF1C915-A0AE-A70D-839F-6664EA91DEFB}"/>
              </a:ext>
            </a:extLst>
          </p:cNvPr>
          <p:cNvGrpSpPr/>
          <p:nvPr/>
        </p:nvGrpSpPr>
        <p:grpSpPr>
          <a:xfrm>
            <a:off x="5966671" y="3236860"/>
            <a:ext cx="2383002" cy="323165"/>
            <a:chOff x="5966671" y="2641866"/>
            <a:chExt cx="2383002" cy="323165"/>
          </a:xfrm>
        </p:grpSpPr>
        <p:sp>
          <p:nvSpPr>
            <p:cNvPr id="3" name="Rectangle: Rounded Corners 2">
              <a:extLst>
                <a:ext uri="{FF2B5EF4-FFF2-40B4-BE49-F238E27FC236}">
                  <a16:creationId xmlns:a16="http://schemas.microsoft.com/office/drawing/2014/main" id="{23C3F821-19A5-95F6-4195-A901E14DA51E}"/>
                </a:ext>
              </a:extLst>
            </p:cNvPr>
            <p:cNvSpPr/>
            <p:nvPr/>
          </p:nvSpPr>
          <p:spPr>
            <a:xfrm>
              <a:off x="5966671" y="2641866"/>
              <a:ext cx="2383002" cy="323165"/>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TextBox 3">
              <a:extLst>
                <a:ext uri="{FF2B5EF4-FFF2-40B4-BE49-F238E27FC236}">
                  <a16:creationId xmlns:a16="http://schemas.microsoft.com/office/drawing/2014/main" id="{544C9CDC-A1EC-7A28-64FA-73F604C1D96A}"/>
                </a:ext>
              </a:extLst>
            </p:cNvPr>
            <p:cNvSpPr txBox="1"/>
            <p:nvPr/>
          </p:nvSpPr>
          <p:spPr>
            <a:xfrm>
              <a:off x="6040620" y="2649559"/>
              <a:ext cx="2235105" cy="307777"/>
            </a:xfrm>
            <a:prstGeom prst="rect">
              <a:avLst/>
            </a:prstGeom>
            <a:noFill/>
          </p:spPr>
          <p:txBody>
            <a:bodyPr wrap="square" rtlCol="0">
              <a:spAutoFit/>
            </a:bodyPr>
            <a:lstStyle/>
            <a:p>
              <a:pPr algn="ctr"/>
              <a:r>
                <a:rPr lang="en-US" sz="1400" b="1" dirty="0">
                  <a:solidFill>
                    <a:srgbClr val="194794"/>
                  </a:solidFill>
                  <a:latin typeface="Roboto" pitchFamily="2" charset="0"/>
                  <a:ea typeface="Roboto" pitchFamily="2" charset="0"/>
                </a:rPr>
                <a:t>ĐỐI VỚI DOANH NGHIỆP</a:t>
              </a:r>
              <a:endParaRPr lang="vi-VN" sz="1400" b="1" dirty="0">
                <a:solidFill>
                  <a:srgbClr val="194794"/>
                </a:solidFill>
                <a:latin typeface="Roboto" pitchFamily="2" charset="0"/>
                <a:ea typeface="Roboto" pitchFamily="2" charset="0"/>
              </a:endParaRPr>
            </a:p>
          </p:txBody>
        </p:sp>
      </p:grpSp>
      <p:grpSp>
        <p:nvGrpSpPr>
          <p:cNvPr id="37" name="Group 36">
            <a:extLst>
              <a:ext uri="{FF2B5EF4-FFF2-40B4-BE49-F238E27FC236}">
                <a16:creationId xmlns:a16="http://schemas.microsoft.com/office/drawing/2014/main" id="{2585DF80-AC3B-1B68-FDD4-56DAD3D80197}"/>
              </a:ext>
            </a:extLst>
          </p:cNvPr>
          <p:cNvGrpSpPr/>
          <p:nvPr/>
        </p:nvGrpSpPr>
        <p:grpSpPr>
          <a:xfrm>
            <a:off x="5663950" y="3708294"/>
            <a:ext cx="6170448" cy="276999"/>
            <a:chOff x="5684178" y="3113300"/>
            <a:chExt cx="6170448" cy="276999"/>
          </a:xfrm>
        </p:grpSpPr>
        <p:sp>
          <p:nvSpPr>
            <p:cNvPr id="39" name="TextBox 38">
              <a:extLst>
                <a:ext uri="{FF2B5EF4-FFF2-40B4-BE49-F238E27FC236}">
                  <a16:creationId xmlns:a16="http://schemas.microsoft.com/office/drawing/2014/main" id="{AAF52070-5A79-B55C-F479-03DB7C04EA81}"/>
                </a:ext>
              </a:extLst>
            </p:cNvPr>
            <p:cNvSpPr txBox="1"/>
            <p:nvPr/>
          </p:nvSpPr>
          <p:spPr>
            <a:xfrm>
              <a:off x="5906388" y="3113300"/>
              <a:ext cx="5948238"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Chi phí in ấn, lưu trữ, chuyển phát cao</a:t>
              </a:r>
            </a:p>
          </p:txBody>
        </p:sp>
        <p:pic>
          <p:nvPicPr>
            <p:cNvPr id="8" name="Graphic 7" descr="Badge Unfollow with solid fill">
              <a:extLst>
                <a:ext uri="{FF2B5EF4-FFF2-40B4-BE49-F238E27FC236}">
                  <a16:creationId xmlns:a16="http://schemas.microsoft.com/office/drawing/2014/main" id="{299D1FED-5A12-D4A0-24F9-12DC38AE6F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4178" y="3151790"/>
              <a:ext cx="200018" cy="200018"/>
            </a:xfrm>
            <a:prstGeom prst="rect">
              <a:avLst/>
            </a:prstGeom>
          </p:spPr>
        </p:pic>
      </p:grpSp>
      <p:grpSp>
        <p:nvGrpSpPr>
          <p:cNvPr id="38" name="Group 37">
            <a:extLst>
              <a:ext uri="{FF2B5EF4-FFF2-40B4-BE49-F238E27FC236}">
                <a16:creationId xmlns:a16="http://schemas.microsoft.com/office/drawing/2014/main" id="{84EDC67A-F2CC-C3E2-15A0-D560D5062D43}"/>
              </a:ext>
            </a:extLst>
          </p:cNvPr>
          <p:cNvGrpSpPr/>
          <p:nvPr/>
        </p:nvGrpSpPr>
        <p:grpSpPr>
          <a:xfrm>
            <a:off x="5663950" y="4013308"/>
            <a:ext cx="6170448" cy="276999"/>
            <a:chOff x="5684178" y="3428154"/>
            <a:chExt cx="6170448" cy="276999"/>
          </a:xfrm>
        </p:grpSpPr>
        <p:sp>
          <p:nvSpPr>
            <p:cNvPr id="40" name="TextBox 39">
              <a:extLst>
                <a:ext uri="{FF2B5EF4-FFF2-40B4-BE49-F238E27FC236}">
                  <a16:creationId xmlns:a16="http://schemas.microsoft.com/office/drawing/2014/main" id="{F1138B1F-04A0-1379-7A04-E3F00F85E21E}"/>
                </a:ext>
              </a:extLst>
            </p:cNvPr>
            <p:cNvSpPr txBox="1"/>
            <p:nvPr/>
          </p:nvSpPr>
          <p:spPr>
            <a:xfrm>
              <a:off x="5906388" y="3428154"/>
              <a:ext cx="5948238"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Rủi ro thất lạc, tranh chấp, khó chứng minh thời điểm giao kết</a:t>
              </a:r>
              <a:r>
                <a:rPr lang="en-US" sz="1200" dirty="0">
                  <a:solidFill>
                    <a:schemeClr val="bg1"/>
                  </a:solidFill>
                  <a:latin typeface="Roboto" pitchFamily="2" charset="0"/>
                  <a:ea typeface="Roboto" pitchFamily="2" charset="0"/>
                </a:rPr>
                <a:t>.</a:t>
              </a:r>
              <a:endParaRPr lang="vi-VN" sz="1200" dirty="0">
                <a:solidFill>
                  <a:schemeClr val="bg1"/>
                </a:solidFill>
                <a:latin typeface="Roboto" pitchFamily="2" charset="0"/>
                <a:ea typeface="Roboto" pitchFamily="2" charset="0"/>
              </a:endParaRPr>
            </a:p>
          </p:txBody>
        </p:sp>
        <p:pic>
          <p:nvPicPr>
            <p:cNvPr id="10" name="Graphic 9" descr="Badge Unfollow with solid fill">
              <a:extLst>
                <a:ext uri="{FF2B5EF4-FFF2-40B4-BE49-F238E27FC236}">
                  <a16:creationId xmlns:a16="http://schemas.microsoft.com/office/drawing/2014/main" id="{5CA6C240-3401-A2C0-7922-A7E16C43CB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4178" y="3466644"/>
              <a:ext cx="200018" cy="200018"/>
            </a:xfrm>
            <a:prstGeom prst="rect">
              <a:avLst/>
            </a:prstGeom>
          </p:spPr>
        </p:pic>
      </p:grpSp>
      <p:grpSp>
        <p:nvGrpSpPr>
          <p:cNvPr id="42" name="Group 41">
            <a:extLst>
              <a:ext uri="{FF2B5EF4-FFF2-40B4-BE49-F238E27FC236}">
                <a16:creationId xmlns:a16="http://schemas.microsoft.com/office/drawing/2014/main" id="{DBE2E34A-2E3B-B4EA-4366-678B1D75BE47}"/>
              </a:ext>
            </a:extLst>
          </p:cNvPr>
          <p:cNvGrpSpPr/>
          <p:nvPr/>
        </p:nvGrpSpPr>
        <p:grpSpPr>
          <a:xfrm>
            <a:off x="5663950" y="4318322"/>
            <a:ext cx="6170448" cy="276999"/>
            <a:chOff x="5663950" y="3723328"/>
            <a:chExt cx="6170448" cy="276999"/>
          </a:xfrm>
        </p:grpSpPr>
        <p:sp>
          <p:nvSpPr>
            <p:cNvPr id="41" name="TextBox 40">
              <a:extLst>
                <a:ext uri="{FF2B5EF4-FFF2-40B4-BE49-F238E27FC236}">
                  <a16:creationId xmlns:a16="http://schemas.microsoft.com/office/drawing/2014/main" id="{EF2CD7D4-625D-0079-3661-BBC99F938C1E}"/>
                </a:ext>
              </a:extLst>
            </p:cNvPr>
            <p:cNvSpPr txBox="1"/>
            <p:nvPr/>
          </p:nvSpPr>
          <p:spPr>
            <a:xfrm>
              <a:off x="5886160" y="3723328"/>
              <a:ext cx="5948238"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HR xử lý thủ công, thiếu dữ liệu tập trung</a:t>
              </a:r>
              <a:r>
                <a:rPr lang="en-US" sz="1200" dirty="0">
                  <a:solidFill>
                    <a:schemeClr val="bg1"/>
                  </a:solidFill>
                  <a:latin typeface="Roboto" pitchFamily="2" charset="0"/>
                  <a:ea typeface="Roboto" pitchFamily="2" charset="0"/>
                </a:rPr>
                <a:t>.</a:t>
              </a:r>
              <a:endParaRPr lang="vi-VN" sz="1200" dirty="0">
                <a:solidFill>
                  <a:schemeClr val="bg1"/>
                </a:solidFill>
                <a:latin typeface="Roboto" pitchFamily="2" charset="0"/>
                <a:ea typeface="Roboto" pitchFamily="2" charset="0"/>
              </a:endParaRPr>
            </a:p>
          </p:txBody>
        </p:sp>
        <p:pic>
          <p:nvPicPr>
            <p:cNvPr id="22" name="Graphic 21" descr="Badge Unfollow with solid fill">
              <a:extLst>
                <a:ext uri="{FF2B5EF4-FFF2-40B4-BE49-F238E27FC236}">
                  <a16:creationId xmlns:a16="http://schemas.microsoft.com/office/drawing/2014/main" id="{51377BE0-F839-EBB7-5861-EAB536D0D6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63950" y="3772313"/>
              <a:ext cx="200018" cy="200018"/>
            </a:xfrm>
            <a:prstGeom prst="rect">
              <a:avLst/>
            </a:prstGeom>
          </p:spPr>
        </p:pic>
      </p:grpSp>
      <p:grpSp>
        <p:nvGrpSpPr>
          <p:cNvPr id="44" name="Group 43">
            <a:extLst>
              <a:ext uri="{FF2B5EF4-FFF2-40B4-BE49-F238E27FC236}">
                <a16:creationId xmlns:a16="http://schemas.microsoft.com/office/drawing/2014/main" id="{04D232F2-8B47-E497-BD7B-5662C70DCA93}"/>
              </a:ext>
            </a:extLst>
          </p:cNvPr>
          <p:cNvGrpSpPr/>
          <p:nvPr/>
        </p:nvGrpSpPr>
        <p:grpSpPr>
          <a:xfrm>
            <a:off x="6012872" y="4759601"/>
            <a:ext cx="2733963" cy="323165"/>
            <a:chOff x="5966670" y="2641866"/>
            <a:chExt cx="2733963" cy="323165"/>
          </a:xfrm>
        </p:grpSpPr>
        <p:sp>
          <p:nvSpPr>
            <p:cNvPr id="45" name="Rectangle: Rounded Corners 44">
              <a:extLst>
                <a:ext uri="{FF2B5EF4-FFF2-40B4-BE49-F238E27FC236}">
                  <a16:creationId xmlns:a16="http://schemas.microsoft.com/office/drawing/2014/main" id="{C9FD536D-33AC-D427-4900-3792578CD10A}"/>
                </a:ext>
              </a:extLst>
            </p:cNvPr>
            <p:cNvSpPr/>
            <p:nvPr/>
          </p:nvSpPr>
          <p:spPr>
            <a:xfrm>
              <a:off x="5966670" y="2641866"/>
              <a:ext cx="2733963" cy="323165"/>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TextBox 45">
              <a:extLst>
                <a:ext uri="{FF2B5EF4-FFF2-40B4-BE49-F238E27FC236}">
                  <a16:creationId xmlns:a16="http://schemas.microsoft.com/office/drawing/2014/main" id="{8507D8D3-CF29-2402-80B7-A89262BBF430}"/>
                </a:ext>
              </a:extLst>
            </p:cNvPr>
            <p:cNvSpPr txBox="1"/>
            <p:nvPr/>
          </p:nvSpPr>
          <p:spPr>
            <a:xfrm>
              <a:off x="6040620" y="2649559"/>
              <a:ext cx="2502996" cy="307777"/>
            </a:xfrm>
            <a:prstGeom prst="rect">
              <a:avLst/>
            </a:prstGeom>
            <a:noFill/>
          </p:spPr>
          <p:txBody>
            <a:bodyPr wrap="square" rtlCol="0">
              <a:spAutoFit/>
            </a:bodyPr>
            <a:lstStyle/>
            <a:p>
              <a:pPr algn="ctr"/>
              <a:r>
                <a:rPr lang="en-US" sz="1400" b="1" dirty="0">
                  <a:solidFill>
                    <a:srgbClr val="194794"/>
                  </a:solidFill>
                  <a:latin typeface="Roboto" pitchFamily="2" charset="0"/>
                  <a:ea typeface="Roboto" pitchFamily="2" charset="0"/>
                </a:rPr>
                <a:t>ĐỐI VỚI CƠ QUAN QUẢN LÝ</a:t>
              </a:r>
              <a:endParaRPr lang="vi-VN" sz="1400" b="1" dirty="0">
                <a:solidFill>
                  <a:srgbClr val="194794"/>
                </a:solidFill>
                <a:latin typeface="Roboto" pitchFamily="2" charset="0"/>
                <a:ea typeface="Roboto" pitchFamily="2" charset="0"/>
              </a:endParaRPr>
            </a:p>
          </p:txBody>
        </p:sp>
      </p:grpSp>
      <p:grpSp>
        <p:nvGrpSpPr>
          <p:cNvPr id="47" name="Group 46">
            <a:extLst>
              <a:ext uri="{FF2B5EF4-FFF2-40B4-BE49-F238E27FC236}">
                <a16:creationId xmlns:a16="http://schemas.microsoft.com/office/drawing/2014/main" id="{B6330400-7DEA-729B-F24D-44FDF60E891C}"/>
              </a:ext>
            </a:extLst>
          </p:cNvPr>
          <p:cNvGrpSpPr/>
          <p:nvPr/>
        </p:nvGrpSpPr>
        <p:grpSpPr>
          <a:xfrm>
            <a:off x="5691620" y="5191058"/>
            <a:ext cx="6170448" cy="276999"/>
            <a:chOff x="5684178" y="3113300"/>
            <a:chExt cx="6170448" cy="276999"/>
          </a:xfrm>
        </p:grpSpPr>
        <p:sp>
          <p:nvSpPr>
            <p:cNvPr id="48" name="TextBox 47">
              <a:extLst>
                <a:ext uri="{FF2B5EF4-FFF2-40B4-BE49-F238E27FC236}">
                  <a16:creationId xmlns:a16="http://schemas.microsoft.com/office/drawing/2014/main" id="{0BBCA254-3C98-B12F-9FF4-5B509E3511E2}"/>
                </a:ext>
              </a:extLst>
            </p:cNvPr>
            <p:cNvSpPr txBox="1"/>
            <p:nvPr/>
          </p:nvSpPr>
          <p:spPr>
            <a:xfrm>
              <a:off x="5906388" y="3113300"/>
              <a:ext cx="5948238"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Khó tổng hợp dữ liệu HĐLĐ</a:t>
              </a:r>
            </a:p>
          </p:txBody>
        </p:sp>
        <p:pic>
          <p:nvPicPr>
            <p:cNvPr id="49" name="Graphic 48" descr="Badge Unfollow with solid fill">
              <a:extLst>
                <a:ext uri="{FF2B5EF4-FFF2-40B4-BE49-F238E27FC236}">
                  <a16:creationId xmlns:a16="http://schemas.microsoft.com/office/drawing/2014/main" id="{12ED5F49-3F99-0A99-89A3-F9ACB61CCD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4178" y="3151790"/>
              <a:ext cx="200018" cy="200018"/>
            </a:xfrm>
            <a:prstGeom prst="rect">
              <a:avLst/>
            </a:prstGeom>
          </p:spPr>
        </p:pic>
      </p:grpSp>
      <p:grpSp>
        <p:nvGrpSpPr>
          <p:cNvPr id="50" name="Group 49">
            <a:extLst>
              <a:ext uri="{FF2B5EF4-FFF2-40B4-BE49-F238E27FC236}">
                <a16:creationId xmlns:a16="http://schemas.microsoft.com/office/drawing/2014/main" id="{2971116C-DEFB-0208-80B6-46D5E2272371}"/>
              </a:ext>
            </a:extLst>
          </p:cNvPr>
          <p:cNvGrpSpPr/>
          <p:nvPr/>
        </p:nvGrpSpPr>
        <p:grpSpPr>
          <a:xfrm>
            <a:off x="5691620" y="5501998"/>
            <a:ext cx="6170448" cy="276999"/>
            <a:chOff x="5684178" y="3113300"/>
            <a:chExt cx="6170448" cy="276999"/>
          </a:xfrm>
        </p:grpSpPr>
        <p:sp>
          <p:nvSpPr>
            <p:cNvPr id="51" name="TextBox 50">
              <a:extLst>
                <a:ext uri="{FF2B5EF4-FFF2-40B4-BE49-F238E27FC236}">
                  <a16:creationId xmlns:a16="http://schemas.microsoft.com/office/drawing/2014/main" id="{BF9422E5-A991-93A8-65E1-174D62662B69}"/>
                </a:ext>
              </a:extLst>
            </p:cNvPr>
            <p:cNvSpPr txBox="1"/>
            <p:nvPr/>
          </p:nvSpPr>
          <p:spPr>
            <a:xfrm>
              <a:off x="5906388" y="3113300"/>
              <a:ext cx="5948238"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Khó thanh tra, kiểm tra, đối soát</a:t>
              </a:r>
            </a:p>
          </p:txBody>
        </p:sp>
        <p:pic>
          <p:nvPicPr>
            <p:cNvPr id="52" name="Graphic 51" descr="Badge Unfollow with solid fill">
              <a:extLst>
                <a:ext uri="{FF2B5EF4-FFF2-40B4-BE49-F238E27FC236}">
                  <a16:creationId xmlns:a16="http://schemas.microsoft.com/office/drawing/2014/main" id="{A2314106-9F6D-8511-258B-2CB3849CB2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84178" y="3151790"/>
              <a:ext cx="200018" cy="200018"/>
            </a:xfrm>
            <a:prstGeom prst="rect">
              <a:avLst/>
            </a:prstGeom>
          </p:spPr>
        </p:pic>
      </p:grpSp>
      <p:sp>
        <p:nvSpPr>
          <p:cNvPr id="54" name="Rectangle 53">
            <a:extLst>
              <a:ext uri="{FF2B5EF4-FFF2-40B4-BE49-F238E27FC236}">
                <a16:creationId xmlns:a16="http://schemas.microsoft.com/office/drawing/2014/main" id="{FD58CADB-912C-ED61-F815-D69F28A7899E}"/>
              </a:ext>
            </a:extLst>
          </p:cNvPr>
          <p:cNvSpPr/>
          <p:nvPr/>
        </p:nvSpPr>
        <p:spPr>
          <a:xfrm>
            <a:off x="179941" y="3465794"/>
            <a:ext cx="5359558" cy="375254"/>
          </a:xfrm>
          <a:prstGeom prst="rect">
            <a:avLst/>
          </a:prstGeom>
          <a:gradFill>
            <a:gsLst>
              <a:gs pos="0">
                <a:schemeClr val="accent1">
                  <a:lumMod val="60000"/>
                  <a:lumOff val="40000"/>
                </a:schemeClr>
              </a:gs>
              <a:gs pos="61000">
                <a:srgbClr val="CAEEFB"/>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B71390CC-15E6-C24E-FE64-4D95C6920DD0}"/>
              </a:ext>
            </a:extLst>
          </p:cNvPr>
          <p:cNvSpPr txBox="1"/>
          <p:nvPr/>
        </p:nvSpPr>
        <p:spPr>
          <a:xfrm>
            <a:off x="440697" y="3484144"/>
            <a:ext cx="4067363" cy="338554"/>
          </a:xfrm>
          <a:prstGeom prst="rect">
            <a:avLst/>
          </a:prstGeom>
          <a:noFill/>
        </p:spPr>
        <p:txBody>
          <a:bodyPr wrap="square" rtlCol="0">
            <a:spAutoFit/>
          </a:bodyPr>
          <a:lstStyle/>
          <a:p>
            <a:r>
              <a:rPr lang="en-US" sz="1600" b="1" dirty="0">
                <a:solidFill>
                  <a:srgbClr val="194794"/>
                </a:solidFill>
                <a:latin typeface="Roboto" pitchFamily="2" charset="0"/>
                <a:ea typeface="Roboto" pitchFamily="2" charset="0"/>
              </a:rPr>
              <a:t>CƠ SỞ PHÁP LÝ</a:t>
            </a:r>
            <a:endParaRPr lang="vi-VN" sz="1600" b="1" dirty="0">
              <a:solidFill>
                <a:srgbClr val="194794"/>
              </a:solidFill>
              <a:latin typeface="Roboto" pitchFamily="2" charset="0"/>
              <a:ea typeface="Roboto" pitchFamily="2" charset="0"/>
            </a:endParaRPr>
          </a:p>
        </p:txBody>
      </p:sp>
      <p:sp>
        <p:nvSpPr>
          <p:cNvPr id="55" name="Rectangle 54">
            <a:extLst>
              <a:ext uri="{FF2B5EF4-FFF2-40B4-BE49-F238E27FC236}">
                <a16:creationId xmlns:a16="http://schemas.microsoft.com/office/drawing/2014/main" id="{FF2670A6-FF27-392E-1D67-CA3CA9BADB64}"/>
              </a:ext>
            </a:extLst>
          </p:cNvPr>
          <p:cNvSpPr/>
          <p:nvPr/>
        </p:nvSpPr>
        <p:spPr>
          <a:xfrm>
            <a:off x="5539499" y="2552186"/>
            <a:ext cx="6204826" cy="375254"/>
          </a:xfrm>
          <a:prstGeom prst="rect">
            <a:avLst/>
          </a:prstGeom>
          <a:gradFill flip="none" rotWithShape="1">
            <a:gsLst>
              <a:gs pos="0">
                <a:schemeClr val="accent1">
                  <a:lumMod val="60000"/>
                  <a:lumOff val="40000"/>
                </a:schemeClr>
              </a:gs>
              <a:gs pos="61000">
                <a:srgbClr val="1B4999"/>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8" name="TextBox 17">
            <a:extLst>
              <a:ext uri="{FF2B5EF4-FFF2-40B4-BE49-F238E27FC236}">
                <a16:creationId xmlns:a16="http://schemas.microsoft.com/office/drawing/2014/main" id="{0ECA2585-009A-2FAB-332D-F4E145E822B6}"/>
              </a:ext>
            </a:extLst>
          </p:cNvPr>
          <p:cNvSpPr txBox="1"/>
          <p:nvPr/>
        </p:nvSpPr>
        <p:spPr>
          <a:xfrm>
            <a:off x="5839797" y="2588617"/>
            <a:ext cx="5532602" cy="323165"/>
          </a:xfrm>
          <a:prstGeom prst="rect">
            <a:avLst/>
          </a:prstGeom>
          <a:noFill/>
        </p:spPr>
        <p:txBody>
          <a:bodyPr wrap="square" rtlCol="0">
            <a:spAutoFit/>
          </a:bodyPr>
          <a:lstStyle/>
          <a:p>
            <a:r>
              <a:rPr lang="en-US" sz="1500" b="1" dirty="0">
                <a:solidFill>
                  <a:schemeClr val="bg1"/>
                </a:solidFill>
                <a:latin typeface="Roboto" pitchFamily="2" charset="0"/>
                <a:ea typeface="Roboto" pitchFamily="2" charset="0"/>
              </a:rPr>
              <a:t>BỐI CẢNH VÀ CƠ HỘI THỊ TRƯỜNG</a:t>
            </a:r>
            <a:endParaRPr lang="vi-VN" sz="1500" b="1" dirty="0">
              <a:solidFill>
                <a:schemeClr val="bg1"/>
              </a:solidFill>
              <a:latin typeface="Roboto" pitchFamily="2" charset="0"/>
              <a:ea typeface="Roboto" pitchFamily="2" charset="0"/>
            </a:endParaRPr>
          </a:p>
        </p:txBody>
      </p:sp>
    </p:spTree>
    <p:extLst>
      <p:ext uri="{BB962C8B-B14F-4D97-AF65-F5344CB8AC3E}">
        <p14:creationId xmlns:p14="http://schemas.microsoft.com/office/powerpoint/2010/main" val="17150478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0-#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43"/>
                                        </p:tgtEl>
                                      </p:cBhvr>
                                    </p:animEffect>
                                    <p:animScale>
                                      <p:cBhvr>
                                        <p:cTn id="29" dur="250" autoRev="1" fill="hold"/>
                                        <p:tgtEl>
                                          <p:spTgt spid="43"/>
                                        </p:tgtEl>
                                      </p:cBhvr>
                                      <p:by x="105000" y="105000"/>
                                    </p:animScale>
                                  </p:childTnLst>
                                </p:cTn>
                              </p:par>
                              <p:par>
                                <p:cTn id="30" presetID="47"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anim calcmode="lin" valueType="num">
                                      <p:cBhvr>
                                        <p:cTn id="33" dur="500" fill="hold"/>
                                        <p:tgtEl>
                                          <p:spTgt spid="37"/>
                                        </p:tgtEl>
                                        <p:attrNameLst>
                                          <p:attrName>ppt_x</p:attrName>
                                        </p:attrNameLst>
                                      </p:cBhvr>
                                      <p:tavLst>
                                        <p:tav tm="0">
                                          <p:val>
                                            <p:strVal val="#ppt_x"/>
                                          </p:val>
                                        </p:tav>
                                        <p:tav tm="100000">
                                          <p:val>
                                            <p:strVal val="#ppt_x"/>
                                          </p:val>
                                        </p:tav>
                                      </p:tavLst>
                                    </p:anim>
                                    <p:anim calcmode="lin" valueType="num">
                                      <p:cBhvr>
                                        <p:cTn id="34" dur="500" fill="hold"/>
                                        <p:tgtEl>
                                          <p:spTgt spid="37"/>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anim calcmode="lin" valueType="num">
                                      <p:cBhvr>
                                        <p:cTn id="38" dur="500" fill="hold"/>
                                        <p:tgtEl>
                                          <p:spTgt spid="38"/>
                                        </p:tgtEl>
                                        <p:attrNameLst>
                                          <p:attrName>ppt_x</p:attrName>
                                        </p:attrNameLst>
                                      </p:cBhvr>
                                      <p:tavLst>
                                        <p:tav tm="0">
                                          <p:val>
                                            <p:strVal val="#ppt_x"/>
                                          </p:val>
                                        </p:tav>
                                        <p:tav tm="100000">
                                          <p:val>
                                            <p:strVal val="#ppt_x"/>
                                          </p:val>
                                        </p:tav>
                                      </p:tavLst>
                                    </p:anim>
                                    <p:anim calcmode="lin" valueType="num">
                                      <p:cBhvr>
                                        <p:cTn id="39" dur="500" fill="hold"/>
                                        <p:tgtEl>
                                          <p:spTgt spid="3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ppt_x</p:attrName>
                                        </p:attrNameLst>
                                      </p:cBhvr>
                                      <p:tavLst>
                                        <p:tav tm="0">
                                          <p:val>
                                            <p:strVal val="#ppt_x"/>
                                          </p:val>
                                        </p:tav>
                                        <p:tav tm="100000">
                                          <p:val>
                                            <p:strVal val="#ppt_x"/>
                                          </p:val>
                                        </p:tav>
                                      </p:tavLst>
                                    </p:anim>
                                    <p:anim calcmode="lin" valueType="num">
                                      <p:cBhvr>
                                        <p:cTn id="44" dur="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nodeType="clickEffect">
                                  <p:stCondLst>
                                    <p:cond delay="0"/>
                                  </p:stCondLst>
                                  <p:childTnLst>
                                    <p:animEffect transition="out" filter="fade">
                                      <p:cBhvr>
                                        <p:cTn id="48" dur="500" tmFilter="0, 0; .2, .5; .8, .5; 1, 0"/>
                                        <p:tgtEl>
                                          <p:spTgt spid="44"/>
                                        </p:tgtEl>
                                      </p:cBhvr>
                                    </p:animEffect>
                                    <p:animScale>
                                      <p:cBhvr>
                                        <p:cTn id="49" dur="250" autoRev="1" fill="hold"/>
                                        <p:tgtEl>
                                          <p:spTgt spid="44"/>
                                        </p:tgtEl>
                                      </p:cBhvr>
                                      <p:by x="105000" y="105000"/>
                                    </p:animScale>
                                  </p:childTnLst>
                                </p:cTn>
                              </p:par>
                              <p:par>
                                <p:cTn id="50" presetID="47" presetClass="entr" presetSubtype="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anim calcmode="lin" valueType="num">
                                      <p:cBhvr>
                                        <p:cTn id="53" dur="500" fill="hold"/>
                                        <p:tgtEl>
                                          <p:spTgt spid="47"/>
                                        </p:tgtEl>
                                        <p:attrNameLst>
                                          <p:attrName>ppt_x</p:attrName>
                                        </p:attrNameLst>
                                      </p:cBhvr>
                                      <p:tavLst>
                                        <p:tav tm="0">
                                          <p:val>
                                            <p:strVal val="#ppt_x"/>
                                          </p:val>
                                        </p:tav>
                                        <p:tav tm="100000">
                                          <p:val>
                                            <p:strVal val="#ppt_x"/>
                                          </p:val>
                                        </p:tav>
                                      </p:tavLst>
                                    </p:anim>
                                    <p:anim calcmode="lin" valueType="num">
                                      <p:cBhvr>
                                        <p:cTn id="54" dur="500" fill="hold"/>
                                        <p:tgtEl>
                                          <p:spTgt spid="47"/>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anim calcmode="lin" valueType="num">
                                      <p:cBhvr>
                                        <p:cTn id="58" dur="500" fill="hold"/>
                                        <p:tgtEl>
                                          <p:spTgt spid="50"/>
                                        </p:tgtEl>
                                        <p:attrNameLst>
                                          <p:attrName>ppt_x</p:attrName>
                                        </p:attrNameLst>
                                      </p:cBhvr>
                                      <p:tavLst>
                                        <p:tav tm="0">
                                          <p:val>
                                            <p:strVal val="#ppt_x"/>
                                          </p:val>
                                        </p:tav>
                                        <p:tav tm="100000">
                                          <p:val>
                                            <p:strVal val="#ppt_x"/>
                                          </p:val>
                                        </p:tav>
                                      </p:tavLst>
                                    </p:anim>
                                    <p:anim calcmode="lin" valueType="num">
                                      <p:cBhvr>
                                        <p:cTn id="59" dur="5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C28AC12A-834D-5410-BBA0-175CD4465568}"/>
              </a:ext>
            </a:extLst>
          </p:cNvPr>
          <p:cNvSpPr/>
          <p:nvPr/>
        </p:nvSpPr>
        <p:spPr>
          <a:xfrm>
            <a:off x="0" y="4239433"/>
            <a:ext cx="12192000" cy="307818"/>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EC2B9D0F-3A04-EA6A-BED8-83DBACE09E93}"/>
              </a:ext>
            </a:extLst>
          </p:cNvPr>
          <p:cNvSpPr/>
          <p:nvPr/>
        </p:nvSpPr>
        <p:spPr>
          <a:xfrm>
            <a:off x="0" y="5143804"/>
            <a:ext cx="12192000" cy="1714196"/>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15C87232-6B34-8080-D976-FA1FD16F146C}"/>
              </a:ext>
            </a:extLst>
          </p:cNvPr>
          <p:cNvSpPr/>
          <p:nvPr/>
        </p:nvSpPr>
        <p:spPr>
          <a:xfrm flipH="1">
            <a:off x="5676483" y="1566515"/>
            <a:ext cx="6329662" cy="4798338"/>
          </a:xfrm>
          <a:prstGeom prst="round2Diag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 name="Group 7">
            <a:extLst>
              <a:ext uri="{FF2B5EF4-FFF2-40B4-BE49-F238E27FC236}">
                <a16:creationId xmlns:a16="http://schemas.microsoft.com/office/drawing/2014/main" id="{E019328D-57A2-AA02-C361-A89EEF1A3E46}"/>
              </a:ext>
            </a:extLst>
          </p:cNvPr>
          <p:cNvGrpSpPr/>
          <p:nvPr/>
        </p:nvGrpSpPr>
        <p:grpSpPr>
          <a:xfrm>
            <a:off x="161334" y="242905"/>
            <a:ext cx="11371285" cy="843619"/>
            <a:chOff x="557900" y="1532945"/>
            <a:chExt cx="11371285" cy="843619"/>
          </a:xfrm>
        </p:grpSpPr>
        <p:sp>
          <p:nvSpPr>
            <p:cNvPr id="10" name="Flowchart: Alternate Process 9">
              <a:extLst>
                <a:ext uri="{FF2B5EF4-FFF2-40B4-BE49-F238E27FC236}">
                  <a16:creationId xmlns:a16="http://schemas.microsoft.com/office/drawing/2014/main" id="{8EE228D6-CA71-3E63-F2D4-5FDB636E8573}"/>
                </a:ext>
              </a:extLst>
            </p:cNvPr>
            <p:cNvSpPr/>
            <p:nvPr/>
          </p:nvSpPr>
          <p:spPr>
            <a:xfrm>
              <a:off x="723514" y="1532945"/>
              <a:ext cx="10239452" cy="843619"/>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 name="Group 10">
              <a:extLst>
                <a:ext uri="{FF2B5EF4-FFF2-40B4-BE49-F238E27FC236}">
                  <a16:creationId xmlns:a16="http://schemas.microsoft.com/office/drawing/2014/main" id="{597D2474-E21B-F81D-1C88-463DBAC8CA1E}"/>
                </a:ext>
              </a:extLst>
            </p:cNvPr>
            <p:cNvGrpSpPr/>
            <p:nvPr/>
          </p:nvGrpSpPr>
          <p:grpSpPr>
            <a:xfrm>
              <a:off x="557900" y="1532945"/>
              <a:ext cx="650400" cy="722432"/>
              <a:chOff x="828144" y="2242441"/>
              <a:chExt cx="650400" cy="722432"/>
            </a:xfrm>
          </p:grpSpPr>
          <p:sp>
            <p:nvSpPr>
              <p:cNvPr id="13" name="Rectangle 12">
                <a:extLst>
                  <a:ext uri="{FF2B5EF4-FFF2-40B4-BE49-F238E27FC236}">
                    <a16:creationId xmlns:a16="http://schemas.microsoft.com/office/drawing/2014/main" id="{6E61180C-C00E-71C0-BC63-22D7FB3CF429}"/>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A2A7F44F-5BA0-2B18-C2CA-15C4A0992526}"/>
                  </a:ext>
                </a:extLst>
              </p:cNvPr>
              <p:cNvGrpSpPr/>
              <p:nvPr/>
            </p:nvGrpSpPr>
            <p:grpSpPr>
              <a:xfrm>
                <a:off x="893525" y="2242441"/>
                <a:ext cx="585019" cy="630942"/>
                <a:chOff x="556301" y="1532945"/>
                <a:chExt cx="585019" cy="630942"/>
              </a:xfrm>
            </p:grpSpPr>
            <p:sp>
              <p:nvSpPr>
                <p:cNvPr id="15" name="Flowchart: Delay 14">
                  <a:extLst>
                    <a:ext uri="{FF2B5EF4-FFF2-40B4-BE49-F238E27FC236}">
                      <a16:creationId xmlns:a16="http://schemas.microsoft.com/office/drawing/2014/main" id="{5AC45D23-73B5-9A1F-EA9D-88248C31D3C9}"/>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5CC5E402-AE3A-B27F-DC7E-70E36AB95AF1}"/>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2</a:t>
                  </a:r>
                  <a:endParaRPr lang="vi-VN" sz="3500" b="1" dirty="0">
                    <a:solidFill>
                      <a:schemeClr val="bg1"/>
                    </a:solidFill>
                    <a:latin typeface="Roboto" pitchFamily="2" charset="0"/>
                    <a:ea typeface="Roboto" pitchFamily="2" charset="0"/>
                  </a:endParaRPr>
                </a:p>
              </p:txBody>
            </p:sp>
          </p:grpSp>
        </p:grpSp>
        <p:sp>
          <p:nvSpPr>
            <p:cNvPr id="12" name="TextBox 11">
              <a:extLst>
                <a:ext uri="{FF2B5EF4-FFF2-40B4-BE49-F238E27FC236}">
                  <a16:creationId xmlns:a16="http://schemas.microsoft.com/office/drawing/2014/main" id="{7DAA35D8-8DDA-F027-E2F3-2D932F6B1738}"/>
                </a:ext>
              </a:extLst>
            </p:cNvPr>
            <p:cNvSpPr txBox="1"/>
            <p:nvPr/>
          </p:nvSpPr>
          <p:spPr>
            <a:xfrm>
              <a:off x="1308533" y="1753250"/>
              <a:ext cx="10620652"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TỔNG QUAN DỊCH VỤ </a:t>
              </a:r>
              <a:r>
                <a:rPr lang="en-US" sz="2000" b="1" dirty="0" err="1">
                  <a:solidFill>
                    <a:srgbClr val="194794"/>
                  </a:solidFill>
                  <a:latin typeface="Roboto" pitchFamily="2" charset="0"/>
                  <a:ea typeface="Roboto" pitchFamily="2" charset="0"/>
                </a:rPr>
                <a:t>GOPAPERLESS</a:t>
              </a:r>
              <a:r>
                <a:rPr lang="en-US" sz="2000" b="1" dirty="0">
                  <a:solidFill>
                    <a:srgbClr val="194794"/>
                  </a:solidFill>
                  <a:latin typeface="Roboto" pitchFamily="2" charset="0"/>
                  <a:ea typeface="Roboto" pitchFamily="2" charset="0"/>
                </a:rPr>
                <a:t> – KÝ HỢP ĐỒNG LAO ĐỘNG ĐIỆN TỬ</a:t>
              </a:r>
              <a:endParaRPr lang="vi-VN" sz="2000" b="1" dirty="0">
                <a:solidFill>
                  <a:srgbClr val="194794"/>
                </a:solidFill>
                <a:latin typeface="Roboto" pitchFamily="2" charset="0"/>
                <a:ea typeface="Roboto" pitchFamily="2" charset="0"/>
              </a:endParaRPr>
            </a:p>
          </p:txBody>
        </p:sp>
      </p:grpSp>
      <p:grpSp>
        <p:nvGrpSpPr>
          <p:cNvPr id="25" name="Group 24">
            <a:extLst>
              <a:ext uri="{FF2B5EF4-FFF2-40B4-BE49-F238E27FC236}">
                <a16:creationId xmlns:a16="http://schemas.microsoft.com/office/drawing/2014/main" id="{FB9F9F18-947E-2B25-DCA8-A64911D85508}"/>
              </a:ext>
            </a:extLst>
          </p:cNvPr>
          <p:cNvGrpSpPr/>
          <p:nvPr/>
        </p:nvGrpSpPr>
        <p:grpSpPr>
          <a:xfrm>
            <a:off x="326948" y="2018985"/>
            <a:ext cx="5833066" cy="770466"/>
            <a:chOff x="161334" y="1842194"/>
            <a:chExt cx="5833066" cy="770466"/>
          </a:xfrm>
        </p:grpSpPr>
        <p:sp>
          <p:nvSpPr>
            <p:cNvPr id="6" name="Rectangle: Diagonal Corners Rounded 5">
              <a:extLst>
                <a:ext uri="{FF2B5EF4-FFF2-40B4-BE49-F238E27FC236}">
                  <a16:creationId xmlns:a16="http://schemas.microsoft.com/office/drawing/2014/main" id="{8C89F08A-F22F-BC09-2E73-704EC0B25541}"/>
                </a:ext>
              </a:extLst>
            </p:cNvPr>
            <p:cNvSpPr/>
            <p:nvPr/>
          </p:nvSpPr>
          <p:spPr>
            <a:xfrm flipH="1">
              <a:off x="161334" y="1842194"/>
              <a:ext cx="5833066" cy="770466"/>
            </a:xfrm>
            <a:prstGeom prst="round2DiagRect">
              <a:avLst>
                <a:gd name="adj1" fmla="val 12200"/>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7" name="Group 16">
              <a:extLst>
                <a:ext uri="{FF2B5EF4-FFF2-40B4-BE49-F238E27FC236}">
                  <a16:creationId xmlns:a16="http://schemas.microsoft.com/office/drawing/2014/main" id="{77D24F1E-1DE6-C332-BAAB-62C9DD91ADA3}"/>
                </a:ext>
              </a:extLst>
            </p:cNvPr>
            <p:cNvGrpSpPr/>
            <p:nvPr/>
          </p:nvGrpSpPr>
          <p:grpSpPr>
            <a:xfrm>
              <a:off x="408460" y="1965817"/>
              <a:ext cx="5169481" cy="523220"/>
              <a:chOff x="130772" y="3964227"/>
              <a:chExt cx="5169481" cy="523220"/>
            </a:xfrm>
          </p:grpSpPr>
          <p:sp>
            <p:nvSpPr>
              <p:cNvPr id="18" name="TextBox 17">
                <a:extLst>
                  <a:ext uri="{FF2B5EF4-FFF2-40B4-BE49-F238E27FC236}">
                    <a16:creationId xmlns:a16="http://schemas.microsoft.com/office/drawing/2014/main" id="{97E31ACD-031F-61EB-DC4E-11A5C3CBFA7F}"/>
                  </a:ext>
                </a:extLst>
              </p:cNvPr>
              <p:cNvSpPr txBox="1"/>
              <p:nvPr/>
            </p:nvSpPr>
            <p:spPr>
              <a:xfrm>
                <a:off x="353027" y="3964227"/>
                <a:ext cx="4947226" cy="523220"/>
              </a:xfrm>
              <a:prstGeom prst="rect">
                <a:avLst/>
              </a:prstGeom>
              <a:noFill/>
            </p:spPr>
            <p:txBody>
              <a:bodyPr wrap="square" rtlCol="0">
                <a:spAutoFit/>
              </a:bodyPr>
              <a:lstStyle/>
              <a:p>
                <a:r>
                  <a:rPr lang="en-US" sz="1400" dirty="0">
                    <a:solidFill>
                      <a:srgbClr val="194794"/>
                    </a:solidFill>
                    <a:latin typeface="Roboto" pitchFamily="2" charset="0"/>
                    <a:ea typeface="Roboto" pitchFamily="2" charset="0"/>
                  </a:rPr>
                  <a:t>Nền tảng ứng dụng </a:t>
                </a:r>
                <a:r>
                  <a:rPr lang="en-US" sz="1400" dirty="0" err="1">
                    <a:solidFill>
                      <a:srgbClr val="194794"/>
                    </a:solidFill>
                    <a:latin typeface="Roboto" pitchFamily="2" charset="0"/>
                    <a:ea typeface="Roboto" pitchFamily="2" charset="0"/>
                  </a:rPr>
                  <a:t>eContract</a:t>
                </a:r>
                <a:r>
                  <a:rPr lang="en-US" sz="1400" dirty="0">
                    <a:solidFill>
                      <a:srgbClr val="194794"/>
                    </a:solidFill>
                    <a:latin typeface="Roboto" pitchFamily="2" charset="0"/>
                    <a:ea typeface="Roboto" pitchFamily="2" charset="0"/>
                  </a:rPr>
                  <a:t> </a:t>
                </a:r>
                <a:r>
                  <a:rPr lang="en-US" sz="1400" dirty="0" err="1">
                    <a:solidFill>
                      <a:srgbClr val="194794"/>
                    </a:solidFill>
                    <a:latin typeface="Roboto" pitchFamily="2" charset="0"/>
                    <a:ea typeface="Roboto" pitchFamily="2" charset="0"/>
                  </a:rPr>
                  <a:t>HĐLĐ</a:t>
                </a:r>
                <a:r>
                  <a:rPr lang="en-US" sz="1400" dirty="0">
                    <a:solidFill>
                      <a:srgbClr val="194794"/>
                    </a:solidFill>
                    <a:latin typeface="Roboto" pitchFamily="2" charset="0"/>
                    <a:ea typeface="Roboto" pitchFamily="2" charset="0"/>
                  </a:rPr>
                  <a:t> điện tử: phục vụ các bộ phận HR, pháp chế, quản lý nhân sự sử dụng hàng ngày.</a:t>
                </a:r>
                <a:endParaRPr lang="vi-VN" sz="1400" dirty="0">
                  <a:solidFill>
                    <a:srgbClr val="194794"/>
                  </a:solidFill>
                  <a:latin typeface="Roboto" pitchFamily="2" charset="0"/>
                  <a:ea typeface="Roboto" pitchFamily="2" charset="0"/>
                </a:endParaRPr>
              </a:p>
            </p:txBody>
          </p:sp>
          <p:pic>
            <p:nvPicPr>
              <p:cNvPr id="19" name="Graphic 18" descr="Badge Tick1 with solid fill">
                <a:extLst>
                  <a:ext uri="{FF2B5EF4-FFF2-40B4-BE49-F238E27FC236}">
                    <a16:creationId xmlns:a16="http://schemas.microsoft.com/office/drawing/2014/main" id="{33B5CE12-961B-BC47-7B9C-D96E1F6A36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0772" y="4075207"/>
                <a:ext cx="180000" cy="180000"/>
              </a:xfrm>
              <a:prstGeom prst="rect">
                <a:avLst/>
              </a:prstGeom>
            </p:spPr>
          </p:pic>
        </p:grpSp>
      </p:grpSp>
      <p:sp>
        <p:nvSpPr>
          <p:cNvPr id="23" name="TextBox 22">
            <a:extLst>
              <a:ext uri="{FF2B5EF4-FFF2-40B4-BE49-F238E27FC236}">
                <a16:creationId xmlns:a16="http://schemas.microsoft.com/office/drawing/2014/main" id="{5A0A80AD-0402-BD72-796E-7B833065EE84}"/>
              </a:ext>
            </a:extLst>
          </p:cNvPr>
          <p:cNvSpPr txBox="1"/>
          <p:nvPr/>
        </p:nvSpPr>
        <p:spPr>
          <a:xfrm>
            <a:off x="443231" y="1352404"/>
            <a:ext cx="5458729" cy="461665"/>
          </a:xfrm>
          <a:prstGeom prst="rect">
            <a:avLst/>
          </a:prstGeom>
          <a:noFill/>
        </p:spPr>
        <p:txBody>
          <a:bodyPr wrap="square" rtlCol="0">
            <a:spAutoFit/>
          </a:bodyPr>
          <a:lstStyle/>
          <a:p>
            <a:r>
              <a:rPr lang="en-US" sz="1400" b="1" dirty="0" err="1">
                <a:solidFill>
                  <a:srgbClr val="194794"/>
                </a:solidFill>
                <a:latin typeface="Roboto" pitchFamily="2" charset="0"/>
                <a:ea typeface="Roboto" pitchFamily="2" charset="0"/>
              </a:rPr>
              <a:t>GoPaperless</a:t>
            </a:r>
            <a:r>
              <a:rPr lang="en-US" sz="1400" dirty="0">
                <a:solidFill>
                  <a:srgbClr val="194794"/>
                </a:solidFill>
                <a:latin typeface="Roboto" pitchFamily="2" charset="0"/>
                <a:ea typeface="Roboto" pitchFamily="2" charset="0"/>
              </a:rPr>
              <a:t> đảm nhiệm </a:t>
            </a:r>
            <a:r>
              <a:rPr lang="en-US" sz="2400" b="1" dirty="0">
                <a:solidFill>
                  <a:srgbClr val="194794"/>
                </a:solidFill>
                <a:latin typeface="Roboto" pitchFamily="2" charset="0"/>
                <a:ea typeface="Roboto" pitchFamily="2" charset="0"/>
              </a:rPr>
              <a:t>02</a:t>
            </a:r>
            <a:r>
              <a:rPr lang="en-US" sz="1400" dirty="0">
                <a:solidFill>
                  <a:srgbClr val="194794"/>
                </a:solidFill>
                <a:latin typeface="Roboto" pitchFamily="2" charset="0"/>
                <a:ea typeface="Roboto" pitchFamily="2" charset="0"/>
              </a:rPr>
              <a:t> vai trò:</a:t>
            </a:r>
            <a:endParaRPr lang="vi-VN" sz="1400" dirty="0">
              <a:solidFill>
                <a:srgbClr val="194794"/>
              </a:solidFill>
              <a:latin typeface="Roboto" pitchFamily="2" charset="0"/>
              <a:ea typeface="Roboto" pitchFamily="2" charset="0"/>
            </a:endParaRPr>
          </a:p>
        </p:txBody>
      </p:sp>
      <p:grpSp>
        <p:nvGrpSpPr>
          <p:cNvPr id="27" name="Group 26">
            <a:extLst>
              <a:ext uri="{FF2B5EF4-FFF2-40B4-BE49-F238E27FC236}">
                <a16:creationId xmlns:a16="http://schemas.microsoft.com/office/drawing/2014/main" id="{31CFC252-DF8B-61BB-07AF-E7A5E421F8F5}"/>
              </a:ext>
            </a:extLst>
          </p:cNvPr>
          <p:cNvGrpSpPr/>
          <p:nvPr/>
        </p:nvGrpSpPr>
        <p:grpSpPr>
          <a:xfrm>
            <a:off x="326948" y="2962227"/>
            <a:ext cx="5833066" cy="1098427"/>
            <a:chOff x="161334" y="3143725"/>
            <a:chExt cx="5833066" cy="1098427"/>
          </a:xfrm>
        </p:grpSpPr>
        <p:sp>
          <p:nvSpPr>
            <p:cNvPr id="24" name="Rectangle: Diagonal Corners Rounded 23">
              <a:extLst>
                <a:ext uri="{FF2B5EF4-FFF2-40B4-BE49-F238E27FC236}">
                  <a16:creationId xmlns:a16="http://schemas.microsoft.com/office/drawing/2014/main" id="{5E1CFC2B-07DF-391D-68DD-B7FF712D77FB}"/>
                </a:ext>
              </a:extLst>
            </p:cNvPr>
            <p:cNvSpPr/>
            <p:nvPr/>
          </p:nvSpPr>
          <p:spPr>
            <a:xfrm flipH="1">
              <a:off x="161334" y="3143725"/>
              <a:ext cx="5833066" cy="1098427"/>
            </a:xfrm>
            <a:prstGeom prst="round2DiagRect">
              <a:avLst>
                <a:gd name="adj1" fmla="val 12200"/>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0" name="Group 19">
              <a:extLst>
                <a:ext uri="{FF2B5EF4-FFF2-40B4-BE49-F238E27FC236}">
                  <a16:creationId xmlns:a16="http://schemas.microsoft.com/office/drawing/2014/main" id="{982585DB-B3F6-3EFE-A7CD-319A80436420}"/>
                </a:ext>
              </a:extLst>
            </p:cNvPr>
            <p:cNvGrpSpPr/>
            <p:nvPr/>
          </p:nvGrpSpPr>
          <p:grpSpPr>
            <a:xfrm>
              <a:off x="417696" y="3323606"/>
              <a:ext cx="5169481" cy="738664"/>
              <a:chOff x="140008" y="3964227"/>
              <a:chExt cx="5169481" cy="738664"/>
            </a:xfrm>
          </p:grpSpPr>
          <p:sp>
            <p:nvSpPr>
              <p:cNvPr id="21" name="TextBox 20">
                <a:extLst>
                  <a:ext uri="{FF2B5EF4-FFF2-40B4-BE49-F238E27FC236}">
                    <a16:creationId xmlns:a16="http://schemas.microsoft.com/office/drawing/2014/main" id="{79BDDE0D-E333-8C61-F297-D205A9289EAE}"/>
                  </a:ext>
                </a:extLst>
              </p:cNvPr>
              <p:cNvSpPr txBox="1"/>
              <p:nvPr/>
            </p:nvSpPr>
            <p:spPr>
              <a:xfrm>
                <a:off x="362263" y="3964227"/>
                <a:ext cx="4947226" cy="738664"/>
              </a:xfrm>
              <a:prstGeom prst="rect">
                <a:avLst/>
              </a:prstGeom>
              <a:noFill/>
            </p:spPr>
            <p:txBody>
              <a:bodyPr wrap="square" rtlCol="0">
                <a:spAutoFit/>
              </a:bodyPr>
              <a:lstStyle/>
              <a:p>
                <a:r>
                  <a:rPr lang="en-US" sz="1400" dirty="0">
                    <a:solidFill>
                      <a:srgbClr val="194794"/>
                    </a:solidFill>
                    <a:latin typeface="Roboto" pitchFamily="2" charset="0"/>
                    <a:ea typeface="Roboto" pitchFamily="2" charset="0"/>
                  </a:rPr>
                  <a:t>Nhà cung cấp </a:t>
                </a:r>
                <a:r>
                  <a:rPr lang="en-US" sz="1400" dirty="0" err="1">
                    <a:solidFill>
                      <a:srgbClr val="194794"/>
                    </a:solidFill>
                    <a:latin typeface="Roboto" pitchFamily="2" charset="0"/>
                    <a:ea typeface="Roboto" pitchFamily="2" charset="0"/>
                  </a:rPr>
                  <a:t>eContract</a:t>
                </a:r>
                <a:r>
                  <a:rPr lang="en-US" sz="1400" dirty="0">
                    <a:solidFill>
                      <a:srgbClr val="194794"/>
                    </a:solidFill>
                    <a:latin typeface="Roboto" pitchFamily="2" charset="0"/>
                    <a:ea typeface="Roboto" pitchFamily="2" charset="0"/>
                  </a:rPr>
                  <a:t> &amp; dịch vụ tin cậy: cung cấp chức năng chứng thực thông điệp dữ liệu </a:t>
                </a:r>
                <a:r>
                  <a:rPr lang="en-US" sz="1400" dirty="0" err="1">
                    <a:solidFill>
                      <a:srgbClr val="194794"/>
                    </a:solidFill>
                    <a:latin typeface="Roboto" pitchFamily="2" charset="0"/>
                    <a:ea typeface="Roboto" pitchFamily="2" charset="0"/>
                  </a:rPr>
                  <a:t>HĐLĐ</a:t>
                </a:r>
                <a:r>
                  <a:rPr lang="en-US" sz="1400" dirty="0">
                    <a:solidFill>
                      <a:srgbClr val="194794"/>
                    </a:solidFill>
                    <a:latin typeface="Roboto" pitchFamily="2" charset="0"/>
                    <a:ea typeface="Roboto" pitchFamily="2" charset="0"/>
                  </a:rPr>
                  <a:t>, kết nối Nền tảng </a:t>
                </a:r>
                <a:r>
                  <a:rPr lang="en-US" sz="1400" dirty="0" err="1">
                    <a:solidFill>
                      <a:srgbClr val="194794"/>
                    </a:solidFill>
                    <a:latin typeface="Roboto" pitchFamily="2" charset="0"/>
                    <a:ea typeface="Roboto" pitchFamily="2" charset="0"/>
                  </a:rPr>
                  <a:t>HĐLĐ</a:t>
                </a:r>
                <a:r>
                  <a:rPr lang="en-US" sz="1400" dirty="0">
                    <a:solidFill>
                      <a:srgbClr val="194794"/>
                    </a:solidFill>
                    <a:latin typeface="Roboto" pitchFamily="2" charset="0"/>
                    <a:ea typeface="Roboto" pitchFamily="2" charset="0"/>
                  </a:rPr>
                  <a:t> điện tử, lưu trữ và xác minh.</a:t>
                </a:r>
                <a:endParaRPr lang="vi-VN" sz="1400" dirty="0">
                  <a:solidFill>
                    <a:srgbClr val="194794"/>
                  </a:solidFill>
                  <a:latin typeface="Roboto" pitchFamily="2" charset="0"/>
                  <a:ea typeface="Roboto" pitchFamily="2" charset="0"/>
                </a:endParaRPr>
              </a:p>
            </p:txBody>
          </p:sp>
          <p:pic>
            <p:nvPicPr>
              <p:cNvPr id="22" name="Graphic 21" descr="Badge Tick1 with solid fill">
                <a:extLst>
                  <a:ext uri="{FF2B5EF4-FFF2-40B4-BE49-F238E27FC236}">
                    <a16:creationId xmlns:a16="http://schemas.microsoft.com/office/drawing/2014/main" id="{153D2993-4C0C-B585-95D2-D9690C8396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0008" y="4075207"/>
                <a:ext cx="180000" cy="180000"/>
              </a:xfrm>
              <a:prstGeom prst="rect">
                <a:avLst/>
              </a:prstGeom>
            </p:spPr>
          </p:pic>
        </p:grpSp>
      </p:grpSp>
      <p:grpSp>
        <p:nvGrpSpPr>
          <p:cNvPr id="2" name="Group 1">
            <a:extLst>
              <a:ext uri="{FF2B5EF4-FFF2-40B4-BE49-F238E27FC236}">
                <a16:creationId xmlns:a16="http://schemas.microsoft.com/office/drawing/2014/main" id="{8F811250-ADDE-AD85-3EBC-F7B4C4870774}"/>
              </a:ext>
            </a:extLst>
          </p:cNvPr>
          <p:cNvGrpSpPr/>
          <p:nvPr/>
        </p:nvGrpSpPr>
        <p:grpSpPr>
          <a:xfrm>
            <a:off x="326948" y="4663813"/>
            <a:ext cx="5833066" cy="2001150"/>
            <a:chOff x="326948" y="4663813"/>
            <a:chExt cx="5833066" cy="2001150"/>
          </a:xfrm>
        </p:grpSpPr>
        <p:sp>
          <p:nvSpPr>
            <p:cNvPr id="30" name="Rectangle: Diagonal Corners Rounded 29">
              <a:extLst>
                <a:ext uri="{FF2B5EF4-FFF2-40B4-BE49-F238E27FC236}">
                  <a16:creationId xmlns:a16="http://schemas.microsoft.com/office/drawing/2014/main" id="{E9A4218C-640C-6B4E-12D2-A9860C5517F0}"/>
                </a:ext>
              </a:extLst>
            </p:cNvPr>
            <p:cNvSpPr/>
            <p:nvPr/>
          </p:nvSpPr>
          <p:spPr>
            <a:xfrm flipH="1">
              <a:off x="326948" y="4663813"/>
              <a:ext cx="5833066" cy="2001150"/>
            </a:xfrm>
            <a:prstGeom prst="round2DiagRect">
              <a:avLst>
                <a:gd name="adj1" fmla="val 12200"/>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8" name="Group 37">
              <a:extLst>
                <a:ext uri="{FF2B5EF4-FFF2-40B4-BE49-F238E27FC236}">
                  <a16:creationId xmlns:a16="http://schemas.microsoft.com/office/drawing/2014/main" id="{4B9C04D2-458F-EC45-AF7E-B43D48737030}"/>
                </a:ext>
              </a:extLst>
            </p:cNvPr>
            <p:cNvGrpSpPr/>
            <p:nvPr/>
          </p:nvGrpSpPr>
          <p:grpSpPr>
            <a:xfrm>
              <a:off x="425059" y="4807011"/>
              <a:ext cx="5418092" cy="357352"/>
              <a:chOff x="425059" y="4853191"/>
              <a:chExt cx="5418092" cy="357352"/>
            </a:xfrm>
          </p:grpSpPr>
          <p:sp>
            <p:nvSpPr>
              <p:cNvPr id="32" name="TextBox 31">
                <a:extLst>
                  <a:ext uri="{FF2B5EF4-FFF2-40B4-BE49-F238E27FC236}">
                    <a16:creationId xmlns:a16="http://schemas.microsoft.com/office/drawing/2014/main" id="{EC046228-1249-0B7D-0997-BE783DC4776D}"/>
                  </a:ext>
                </a:extLst>
              </p:cNvPr>
              <p:cNvSpPr txBox="1"/>
              <p:nvPr/>
            </p:nvSpPr>
            <p:spPr>
              <a:xfrm>
                <a:off x="895925" y="4877979"/>
                <a:ext cx="494722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Tuân thủ pháp lý tuyệt đối</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grpSp>
            <p:nvGrpSpPr>
              <p:cNvPr id="37" name="Group 36">
                <a:extLst>
                  <a:ext uri="{FF2B5EF4-FFF2-40B4-BE49-F238E27FC236}">
                    <a16:creationId xmlns:a16="http://schemas.microsoft.com/office/drawing/2014/main" id="{8ED732B8-788E-BE51-5EA1-FAA2BE712424}"/>
                  </a:ext>
                </a:extLst>
              </p:cNvPr>
              <p:cNvGrpSpPr/>
              <p:nvPr/>
            </p:nvGrpSpPr>
            <p:grpSpPr>
              <a:xfrm>
                <a:off x="425059" y="4853191"/>
                <a:ext cx="345731" cy="357352"/>
                <a:chOff x="520085" y="5209055"/>
                <a:chExt cx="345731" cy="357352"/>
              </a:xfrm>
            </p:grpSpPr>
            <p:sp>
              <p:nvSpPr>
                <p:cNvPr id="36" name="Rectangle: Rounded Corners 35">
                  <a:extLst>
                    <a:ext uri="{FF2B5EF4-FFF2-40B4-BE49-F238E27FC236}">
                      <a16:creationId xmlns:a16="http://schemas.microsoft.com/office/drawing/2014/main" id="{5E4B9F9D-2E28-B6B8-7B13-D96609B1A201}"/>
                    </a:ext>
                  </a:extLst>
                </p:cNvPr>
                <p:cNvSpPr/>
                <p:nvPr/>
              </p:nvSpPr>
              <p:spPr>
                <a:xfrm>
                  <a:off x="565706" y="5266297"/>
                  <a:ext cx="300110" cy="30011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5" name="Graphic 34" descr="Badge New with solid fill">
                  <a:extLst>
                    <a:ext uri="{FF2B5EF4-FFF2-40B4-BE49-F238E27FC236}">
                      <a16:creationId xmlns:a16="http://schemas.microsoft.com/office/drawing/2014/main" id="{BDEBC08B-6C08-A877-BBF5-1EDC6F2845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085" y="5209055"/>
                  <a:ext cx="260833" cy="260833"/>
                </a:xfrm>
                <a:prstGeom prst="rect">
                  <a:avLst/>
                </a:prstGeom>
              </p:spPr>
            </p:pic>
          </p:grpSp>
        </p:grpSp>
        <p:grpSp>
          <p:nvGrpSpPr>
            <p:cNvPr id="39" name="Group 38">
              <a:extLst>
                <a:ext uri="{FF2B5EF4-FFF2-40B4-BE49-F238E27FC236}">
                  <a16:creationId xmlns:a16="http://schemas.microsoft.com/office/drawing/2014/main" id="{8D60C660-F199-1C6A-243A-7AC141A31940}"/>
                </a:ext>
              </a:extLst>
            </p:cNvPr>
            <p:cNvGrpSpPr/>
            <p:nvPr/>
          </p:nvGrpSpPr>
          <p:grpSpPr>
            <a:xfrm>
              <a:off x="425059" y="5246594"/>
              <a:ext cx="5418092" cy="357352"/>
              <a:chOff x="425059" y="4853191"/>
              <a:chExt cx="5418092" cy="357352"/>
            </a:xfrm>
          </p:grpSpPr>
          <p:sp>
            <p:nvSpPr>
              <p:cNvPr id="40" name="TextBox 39">
                <a:extLst>
                  <a:ext uri="{FF2B5EF4-FFF2-40B4-BE49-F238E27FC236}">
                    <a16:creationId xmlns:a16="http://schemas.microsoft.com/office/drawing/2014/main" id="{6B00B5E8-32B2-3194-D2C5-FF5B30B766A8}"/>
                  </a:ext>
                </a:extLst>
              </p:cNvPr>
              <p:cNvSpPr txBox="1"/>
              <p:nvPr/>
            </p:nvSpPr>
            <p:spPr>
              <a:xfrm>
                <a:off x="895925" y="4877979"/>
                <a:ext cx="494722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Tin cậy &amp; chứng cứ pháp lý mạnh</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grpSp>
            <p:nvGrpSpPr>
              <p:cNvPr id="41" name="Group 40">
                <a:extLst>
                  <a:ext uri="{FF2B5EF4-FFF2-40B4-BE49-F238E27FC236}">
                    <a16:creationId xmlns:a16="http://schemas.microsoft.com/office/drawing/2014/main" id="{EB726BF9-A3DE-1ABA-65B3-1D9EDCF07964}"/>
                  </a:ext>
                </a:extLst>
              </p:cNvPr>
              <p:cNvGrpSpPr/>
              <p:nvPr/>
            </p:nvGrpSpPr>
            <p:grpSpPr>
              <a:xfrm>
                <a:off x="425059" y="4853191"/>
                <a:ext cx="345731" cy="357352"/>
                <a:chOff x="520085" y="5209055"/>
                <a:chExt cx="345731" cy="357352"/>
              </a:xfrm>
            </p:grpSpPr>
            <p:sp>
              <p:nvSpPr>
                <p:cNvPr id="42" name="Rectangle: Rounded Corners 41">
                  <a:extLst>
                    <a:ext uri="{FF2B5EF4-FFF2-40B4-BE49-F238E27FC236}">
                      <a16:creationId xmlns:a16="http://schemas.microsoft.com/office/drawing/2014/main" id="{5034ACE5-A98C-C183-9477-A4F5496205ED}"/>
                    </a:ext>
                  </a:extLst>
                </p:cNvPr>
                <p:cNvSpPr/>
                <p:nvPr/>
              </p:nvSpPr>
              <p:spPr>
                <a:xfrm>
                  <a:off x="565706" y="5266297"/>
                  <a:ext cx="300110" cy="300110"/>
                </a:xfrm>
                <a:prstGeom prst="roundRect">
                  <a:avLst/>
                </a:prstGeom>
                <a:solidFill>
                  <a:srgbClr val="3064B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3" name="Graphic 42" descr="Badge New with solid fill">
                  <a:extLst>
                    <a:ext uri="{FF2B5EF4-FFF2-40B4-BE49-F238E27FC236}">
                      <a16:creationId xmlns:a16="http://schemas.microsoft.com/office/drawing/2014/main" id="{976E3E11-A5A4-DCEA-CF78-6DD500AC68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085" y="5209055"/>
                  <a:ext cx="260833" cy="260833"/>
                </a:xfrm>
                <a:prstGeom prst="rect">
                  <a:avLst/>
                </a:prstGeom>
              </p:spPr>
            </p:pic>
          </p:grpSp>
        </p:grpSp>
        <p:grpSp>
          <p:nvGrpSpPr>
            <p:cNvPr id="44" name="Group 43">
              <a:extLst>
                <a:ext uri="{FF2B5EF4-FFF2-40B4-BE49-F238E27FC236}">
                  <a16:creationId xmlns:a16="http://schemas.microsoft.com/office/drawing/2014/main" id="{E997B7B7-13CA-F357-48CE-843E8D569AFB}"/>
                </a:ext>
              </a:extLst>
            </p:cNvPr>
            <p:cNvGrpSpPr/>
            <p:nvPr/>
          </p:nvGrpSpPr>
          <p:grpSpPr>
            <a:xfrm>
              <a:off x="425059" y="5686177"/>
              <a:ext cx="5418092" cy="357352"/>
              <a:chOff x="425059" y="4853191"/>
              <a:chExt cx="5418092" cy="357352"/>
            </a:xfrm>
          </p:grpSpPr>
          <p:sp>
            <p:nvSpPr>
              <p:cNvPr id="45" name="TextBox 44">
                <a:extLst>
                  <a:ext uri="{FF2B5EF4-FFF2-40B4-BE49-F238E27FC236}">
                    <a16:creationId xmlns:a16="http://schemas.microsoft.com/office/drawing/2014/main" id="{8511C76A-B915-04F6-E7E7-76C61293CA33}"/>
                  </a:ext>
                </a:extLst>
              </p:cNvPr>
              <p:cNvSpPr txBox="1"/>
              <p:nvPr/>
            </p:nvSpPr>
            <p:spPr>
              <a:xfrm>
                <a:off x="895925" y="4877979"/>
                <a:ext cx="494722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Tự động hóa quy trình HR</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grpSp>
            <p:nvGrpSpPr>
              <p:cNvPr id="46" name="Group 45">
                <a:extLst>
                  <a:ext uri="{FF2B5EF4-FFF2-40B4-BE49-F238E27FC236}">
                    <a16:creationId xmlns:a16="http://schemas.microsoft.com/office/drawing/2014/main" id="{E313A466-0B8C-3D69-D91E-86FC2DD3DE66}"/>
                  </a:ext>
                </a:extLst>
              </p:cNvPr>
              <p:cNvGrpSpPr/>
              <p:nvPr/>
            </p:nvGrpSpPr>
            <p:grpSpPr>
              <a:xfrm>
                <a:off x="425059" y="4853191"/>
                <a:ext cx="345731" cy="357352"/>
                <a:chOff x="520085" y="5209055"/>
                <a:chExt cx="345731" cy="357352"/>
              </a:xfrm>
            </p:grpSpPr>
            <p:sp>
              <p:nvSpPr>
                <p:cNvPr id="47" name="Rectangle: Rounded Corners 46">
                  <a:extLst>
                    <a:ext uri="{FF2B5EF4-FFF2-40B4-BE49-F238E27FC236}">
                      <a16:creationId xmlns:a16="http://schemas.microsoft.com/office/drawing/2014/main" id="{EAC69DCE-C878-0915-821D-29200BBA1DC5}"/>
                    </a:ext>
                  </a:extLst>
                </p:cNvPr>
                <p:cNvSpPr/>
                <p:nvPr/>
              </p:nvSpPr>
              <p:spPr>
                <a:xfrm>
                  <a:off x="565706" y="5266297"/>
                  <a:ext cx="300110" cy="300110"/>
                </a:xfrm>
                <a:prstGeom prst="roundRect">
                  <a:avLst/>
                </a:prstGeom>
                <a:solidFill>
                  <a:srgbClr val="3064B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8" name="Graphic 47" descr="Badge New with solid fill">
                  <a:extLst>
                    <a:ext uri="{FF2B5EF4-FFF2-40B4-BE49-F238E27FC236}">
                      <a16:creationId xmlns:a16="http://schemas.microsoft.com/office/drawing/2014/main" id="{0AD292A2-6CE0-4687-82F0-F3E51AA106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085" y="5209055"/>
                  <a:ext cx="260833" cy="260833"/>
                </a:xfrm>
                <a:prstGeom prst="rect">
                  <a:avLst/>
                </a:prstGeom>
              </p:spPr>
            </p:pic>
          </p:grpSp>
        </p:grpSp>
        <p:grpSp>
          <p:nvGrpSpPr>
            <p:cNvPr id="49" name="Group 48">
              <a:extLst>
                <a:ext uri="{FF2B5EF4-FFF2-40B4-BE49-F238E27FC236}">
                  <a16:creationId xmlns:a16="http://schemas.microsoft.com/office/drawing/2014/main" id="{374C68B0-76C2-A246-F36C-CDE2B3609E47}"/>
                </a:ext>
              </a:extLst>
            </p:cNvPr>
            <p:cNvGrpSpPr/>
            <p:nvPr/>
          </p:nvGrpSpPr>
          <p:grpSpPr>
            <a:xfrm>
              <a:off x="425059" y="6125761"/>
              <a:ext cx="5418092" cy="357352"/>
              <a:chOff x="425059" y="4853191"/>
              <a:chExt cx="5418092" cy="357352"/>
            </a:xfrm>
          </p:grpSpPr>
          <p:sp>
            <p:nvSpPr>
              <p:cNvPr id="50" name="TextBox 49">
                <a:extLst>
                  <a:ext uri="{FF2B5EF4-FFF2-40B4-BE49-F238E27FC236}">
                    <a16:creationId xmlns:a16="http://schemas.microsoft.com/office/drawing/2014/main" id="{E5019034-58A4-2E39-DD4B-B8426619FDD6}"/>
                  </a:ext>
                </a:extLst>
              </p:cNvPr>
              <p:cNvSpPr txBox="1"/>
              <p:nvPr/>
            </p:nvSpPr>
            <p:spPr>
              <a:xfrm>
                <a:off x="895925" y="4877979"/>
                <a:ext cx="4947226"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Sẵn sàng thanh tra, kiểm tra, tranh chấp</a:t>
                </a:r>
                <a:r>
                  <a:rPr lang="en-US" sz="1400" dirty="0">
                    <a:solidFill>
                      <a:srgbClr val="194794"/>
                    </a:solidFill>
                    <a:latin typeface="Roboto" pitchFamily="2" charset="0"/>
                    <a:ea typeface="Roboto" pitchFamily="2" charset="0"/>
                  </a:rPr>
                  <a:t>.</a:t>
                </a:r>
                <a:endParaRPr lang="vi-VN" sz="1400" dirty="0">
                  <a:solidFill>
                    <a:srgbClr val="194794"/>
                  </a:solidFill>
                  <a:latin typeface="Roboto" pitchFamily="2" charset="0"/>
                  <a:ea typeface="Roboto" pitchFamily="2" charset="0"/>
                </a:endParaRPr>
              </a:p>
            </p:txBody>
          </p:sp>
          <p:grpSp>
            <p:nvGrpSpPr>
              <p:cNvPr id="51" name="Group 50">
                <a:extLst>
                  <a:ext uri="{FF2B5EF4-FFF2-40B4-BE49-F238E27FC236}">
                    <a16:creationId xmlns:a16="http://schemas.microsoft.com/office/drawing/2014/main" id="{503CE149-25F1-EB83-317E-59C0C598D361}"/>
                  </a:ext>
                </a:extLst>
              </p:cNvPr>
              <p:cNvGrpSpPr/>
              <p:nvPr/>
            </p:nvGrpSpPr>
            <p:grpSpPr>
              <a:xfrm>
                <a:off x="425059" y="4853191"/>
                <a:ext cx="345731" cy="357352"/>
                <a:chOff x="520085" y="5209055"/>
                <a:chExt cx="345731" cy="357352"/>
              </a:xfrm>
            </p:grpSpPr>
            <p:sp>
              <p:nvSpPr>
                <p:cNvPr id="52" name="Rectangle: Rounded Corners 51">
                  <a:extLst>
                    <a:ext uri="{FF2B5EF4-FFF2-40B4-BE49-F238E27FC236}">
                      <a16:creationId xmlns:a16="http://schemas.microsoft.com/office/drawing/2014/main" id="{7AFE92A2-3F7C-AD55-174E-03411809B9B1}"/>
                    </a:ext>
                  </a:extLst>
                </p:cNvPr>
                <p:cNvSpPr/>
                <p:nvPr/>
              </p:nvSpPr>
              <p:spPr>
                <a:xfrm>
                  <a:off x="565706" y="5266297"/>
                  <a:ext cx="300110" cy="300110"/>
                </a:xfrm>
                <a:prstGeom prst="roundRect">
                  <a:avLst/>
                </a:prstGeom>
                <a:solidFill>
                  <a:srgbClr val="3064B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3" name="Graphic 52" descr="Badge New with solid fill">
                  <a:extLst>
                    <a:ext uri="{FF2B5EF4-FFF2-40B4-BE49-F238E27FC236}">
                      <a16:creationId xmlns:a16="http://schemas.microsoft.com/office/drawing/2014/main" id="{A36EB534-5CBC-3C64-704C-543FF8746F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085" y="5209055"/>
                  <a:ext cx="260833" cy="260833"/>
                </a:xfrm>
                <a:prstGeom prst="rect">
                  <a:avLst/>
                </a:prstGeom>
              </p:spPr>
            </p:pic>
          </p:grpSp>
        </p:grpSp>
      </p:grpSp>
      <p:sp>
        <p:nvSpPr>
          <p:cNvPr id="28" name="TextBox 27">
            <a:extLst>
              <a:ext uri="{FF2B5EF4-FFF2-40B4-BE49-F238E27FC236}">
                <a16:creationId xmlns:a16="http://schemas.microsoft.com/office/drawing/2014/main" id="{164C442D-CDD5-5F78-FB2A-89082891936F}"/>
              </a:ext>
            </a:extLst>
          </p:cNvPr>
          <p:cNvSpPr txBox="1"/>
          <p:nvPr/>
        </p:nvSpPr>
        <p:spPr>
          <a:xfrm>
            <a:off x="519224" y="4239454"/>
            <a:ext cx="3904994" cy="307777"/>
          </a:xfrm>
          <a:prstGeom prst="rect">
            <a:avLst/>
          </a:prstGeom>
          <a:noFill/>
        </p:spPr>
        <p:txBody>
          <a:bodyPr wrap="square" rtlCol="0">
            <a:spAutoFit/>
          </a:bodyPr>
          <a:lstStyle/>
          <a:p>
            <a:r>
              <a:rPr lang="en-US" sz="1400" b="1" dirty="0">
                <a:solidFill>
                  <a:srgbClr val="194794"/>
                </a:solidFill>
                <a:latin typeface="Roboto" pitchFamily="2" charset="0"/>
                <a:ea typeface="Roboto" pitchFamily="2" charset="0"/>
              </a:rPr>
              <a:t>LÍ DO CHỌN </a:t>
            </a:r>
            <a:r>
              <a:rPr lang="en-US" sz="1400" b="1" dirty="0" err="1">
                <a:solidFill>
                  <a:srgbClr val="194794"/>
                </a:solidFill>
                <a:latin typeface="Roboto" pitchFamily="2" charset="0"/>
                <a:ea typeface="Roboto" pitchFamily="2" charset="0"/>
              </a:rPr>
              <a:t>GOPAPERLESS</a:t>
            </a:r>
            <a:endParaRPr lang="vi-VN" sz="1400" dirty="0">
              <a:solidFill>
                <a:srgbClr val="194794"/>
              </a:solidFill>
              <a:latin typeface="Roboto" pitchFamily="2" charset="0"/>
              <a:ea typeface="Roboto" pitchFamily="2" charset="0"/>
            </a:endParaRPr>
          </a:p>
        </p:txBody>
      </p:sp>
    </p:spTree>
    <p:extLst>
      <p:ext uri="{BB962C8B-B14F-4D97-AF65-F5344CB8AC3E}">
        <p14:creationId xmlns:p14="http://schemas.microsoft.com/office/powerpoint/2010/main" val="100766428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6" presetClass="entr" presetSubtype="37"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4087EE-8E14-C9FE-E057-F5AF69F8644C}"/>
              </a:ext>
            </a:extLst>
          </p:cNvPr>
          <p:cNvSpPr/>
          <p:nvPr/>
        </p:nvSpPr>
        <p:spPr>
          <a:xfrm>
            <a:off x="0" y="522612"/>
            <a:ext cx="12192000" cy="30781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5220424E-DD4C-EAE7-25FD-D7C1310AAF30}"/>
              </a:ext>
            </a:extLst>
          </p:cNvPr>
          <p:cNvSpPr/>
          <p:nvPr/>
        </p:nvSpPr>
        <p:spPr>
          <a:xfrm>
            <a:off x="0" y="1006764"/>
            <a:ext cx="12192000" cy="5220000"/>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4A4F9766-BD5B-DC15-1567-4921630E1276}"/>
              </a:ext>
            </a:extLst>
          </p:cNvPr>
          <p:cNvSpPr txBox="1"/>
          <p:nvPr/>
        </p:nvSpPr>
        <p:spPr>
          <a:xfrm>
            <a:off x="3483641" y="1087165"/>
            <a:ext cx="7646177" cy="400110"/>
          </a:xfrm>
          <a:prstGeom prst="rect">
            <a:avLst/>
          </a:prstGeom>
          <a:noFill/>
        </p:spPr>
        <p:txBody>
          <a:bodyPr wrap="square" rtlCol="0">
            <a:spAutoFit/>
          </a:bodyPr>
          <a:lstStyle/>
          <a:p>
            <a:r>
              <a:rPr lang="en-US" sz="2000" b="1" dirty="0">
                <a:solidFill>
                  <a:schemeClr val="bg1"/>
                </a:solidFill>
                <a:latin typeface="Roboto" pitchFamily="2" charset="0"/>
                <a:ea typeface="Roboto" pitchFamily="2" charset="0"/>
              </a:rPr>
              <a:t>CÁC NHÓM CHỨC NĂNG THEO NGHỊ ĐỊNH 337/2025/</a:t>
            </a:r>
            <a:r>
              <a:rPr lang="en-US" sz="2000" b="1" dirty="0" err="1">
                <a:solidFill>
                  <a:schemeClr val="bg1"/>
                </a:solidFill>
                <a:latin typeface="Roboto" pitchFamily="2" charset="0"/>
                <a:ea typeface="Roboto" pitchFamily="2" charset="0"/>
              </a:rPr>
              <a:t>NĐ</a:t>
            </a:r>
            <a:r>
              <a:rPr lang="en-US" sz="2000" b="1" dirty="0">
                <a:solidFill>
                  <a:schemeClr val="bg1"/>
                </a:solidFill>
                <a:latin typeface="Roboto" pitchFamily="2" charset="0"/>
                <a:ea typeface="Roboto" pitchFamily="2" charset="0"/>
              </a:rPr>
              <a:t>-CP</a:t>
            </a:r>
            <a:endParaRPr lang="vi-VN" sz="2000" dirty="0">
              <a:solidFill>
                <a:schemeClr val="bg1"/>
              </a:solidFill>
              <a:latin typeface="Roboto" pitchFamily="2" charset="0"/>
              <a:ea typeface="Roboto" pitchFamily="2" charset="0"/>
            </a:endParaRPr>
          </a:p>
        </p:txBody>
      </p:sp>
      <p:sp>
        <p:nvSpPr>
          <p:cNvPr id="9" name="Rectangle 8">
            <a:extLst>
              <a:ext uri="{FF2B5EF4-FFF2-40B4-BE49-F238E27FC236}">
                <a16:creationId xmlns:a16="http://schemas.microsoft.com/office/drawing/2014/main" id="{3EE771AA-BFCB-CCDF-9655-FBBE69056DAA}"/>
              </a:ext>
            </a:extLst>
          </p:cNvPr>
          <p:cNvSpPr/>
          <p:nvPr/>
        </p:nvSpPr>
        <p:spPr>
          <a:xfrm flipV="1">
            <a:off x="0" y="1490904"/>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15C388C7-7C5D-3AF7-4337-89AB6AC2F3AA}"/>
              </a:ext>
            </a:extLst>
          </p:cNvPr>
          <p:cNvSpPr/>
          <p:nvPr/>
        </p:nvSpPr>
        <p:spPr>
          <a:xfrm>
            <a:off x="223205" y="106132"/>
            <a:ext cx="3037231" cy="1731904"/>
          </a:xfrm>
          <a:prstGeom prst="round2DiagRect">
            <a:avLst/>
          </a:prstGeom>
          <a:blipFill>
            <a:blip r:embed="rId3"/>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4" name="Group 23">
            <a:extLst>
              <a:ext uri="{FF2B5EF4-FFF2-40B4-BE49-F238E27FC236}">
                <a16:creationId xmlns:a16="http://schemas.microsoft.com/office/drawing/2014/main" id="{F862C814-3DBD-2D10-CBDB-6834976DBD83}"/>
              </a:ext>
            </a:extLst>
          </p:cNvPr>
          <p:cNvGrpSpPr/>
          <p:nvPr/>
        </p:nvGrpSpPr>
        <p:grpSpPr>
          <a:xfrm>
            <a:off x="223205" y="2734260"/>
            <a:ext cx="3637596" cy="2236690"/>
            <a:chOff x="989822" y="2145231"/>
            <a:chExt cx="3637596" cy="2236690"/>
          </a:xfrm>
        </p:grpSpPr>
        <p:sp>
          <p:nvSpPr>
            <p:cNvPr id="13" name="Rectangle: Rounded Corners 12">
              <a:extLst>
                <a:ext uri="{FF2B5EF4-FFF2-40B4-BE49-F238E27FC236}">
                  <a16:creationId xmlns:a16="http://schemas.microsoft.com/office/drawing/2014/main" id="{C7E37FD3-8145-877A-A38B-F47E2B1347C0}"/>
                </a:ext>
              </a:extLst>
            </p:cNvPr>
            <p:cNvSpPr/>
            <p:nvPr/>
          </p:nvSpPr>
          <p:spPr>
            <a:xfrm>
              <a:off x="1194097" y="2476079"/>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22">
              <a:extLst>
                <a:ext uri="{FF2B5EF4-FFF2-40B4-BE49-F238E27FC236}">
                  <a16:creationId xmlns:a16="http://schemas.microsoft.com/office/drawing/2014/main" id="{CFE199CE-C529-EC0B-5F9D-31C9FECD5901}"/>
                </a:ext>
              </a:extLst>
            </p:cNvPr>
            <p:cNvGrpSpPr/>
            <p:nvPr/>
          </p:nvGrpSpPr>
          <p:grpSpPr>
            <a:xfrm>
              <a:off x="989822" y="2145231"/>
              <a:ext cx="3489814" cy="609600"/>
              <a:chOff x="989822" y="2145231"/>
              <a:chExt cx="3489814" cy="609600"/>
            </a:xfrm>
          </p:grpSpPr>
          <p:sp>
            <p:nvSpPr>
              <p:cNvPr id="16" name="Rectangle 15">
                <a:extLst>
                  <a:ext uri="{FF2B5EF4-FFF2-40B4-BE49-F238E27FC236}">
                    <a16:creationId xmlns:a16="http://schemas.microsoft.com/office/drawing/2014/main" id="{8BCBBB8E-36BD-803A-0CB2-ED429925B7D2}"/>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B999B9F8-8180-315F-7649-01BBED5E0D1A}"/>
                  </a:ext>
                </a:extLst>
              </p:cNvPr>
              <p:cNvGrpSpPr/>
              <p:nvPr/>
            </p:nvGrpSpPr>
            <p:grpSpPr>
              <a:xfrm>
                <a:off x="989822" y="2145231"/>
                <a:ext cx="674255" cy="609600"/>
                <a:chOff x="886690" y="2139685"/>
                <a:chExt cx="674255" cy="609600"/>
              </a:xfrm>
            </p:grpSpPr>
            <p:sp>
              <p:nvSpPr>
                <p:cNvPr id="10" name="Rectangle: Diagonal Corners Rounded 9">
                  <a:extLst>
                    <a:ext uri="{FF2B5EF4-FFF2-40B4-BE49-F238E27FC236}">
                      <a16:creationId xmlns:a16="http://schemas.microsoft.com/office/drawing/2014/main" id="{34EA1B5C-FA15-294F-AB16-7991EE810BF0}"/>
                    </a:ext>
                  </a:extLst>
                </p:cNvPr>
                <p:cNvSpPr/>
                <p:nvPr/>
              </p:nvSpPr>
              <p:spPr>
                <a:xfrm>
                  <a:off x="886690" y="2139685"/>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Graphic 11" descr="Checklist with solid fill">
                  <a:extLst>
                    <a:ext uri="{FF2B5EF4-FFF2-40B4-BE49-F238E27FC236}">
                      <a16:creationId xmlns:a16="http://schemas.microsoft.com/office/drawing/2014/main" id="{5CF8B0B8-F351-85E2-0B7F-41069EB568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217" y="2215885"/>
                  <a:ext cx="457200" cy="457200"/>
                </a:xfrm>
                <a:prstGeom prst="rect">
                  <a:avLst/>
                </a:prstGeom>
              </p:spPr>
            </p:pic>
          </p:grpSp>
          <p:sp>
            <p:nvSpPr>
              <p:cNvPr id="17" name="TextBox 16">
                <a:extLst>
                  <a:ext uri="{FF2B5EF4-FFF2-40B4-BE49-F238E27FC236}">
                    <a16:creationId xmlns:a16="http://schemas.microsoft.com/office/drawing/2014/main" id="{68B9248A-0890-BEAB-D812-51E1DCBA380E}"/>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KÝ SỐ &amp; KIỂM TRA CHỮ KÝ SỐ</a:t>
                </a:r>
                <a:endParaRPr lang="vi-VN" sz="1200" dirty="0">
                  <a:solidFill>
                    <a:srgbClr val="194794"/>
                  </a:solidFill>
                  <a:latin typeface="Roboto" pitchFamily="2" charset="0"/>
                  <a:ea typeface="Roboto" pitchFamily="2" charset="0"/>
                </a:endParaRPr>
              </a:p>
            </p:txBody>
          </p:sp>
        </p:grpSp>
        <p:grpSp>
          <p:nvGrpSpPr>
            <p:cNvPr id="19" name="Group 18">
              <a:extLst>
                <a:ext uri="{FF2B5EF4-FFF2-40B4-BE49-F238E27FC236}">
                  <a16:creationId xmlns:a16="http://schemas.microsoft.com/office/drawing/2014/main" id="{C1951882-4DF3-6F20-F09F-56A25E5D4E15}"/>
                </a:ext>
              </a:extLst>
            </p:cNvPr>
            <p:cNvGrpSpPr/>
            <p:nvPr/>
          </p:nvGrpSpPr>
          <p:grpSpPr>
            <a:xfrm>
              <a:off x="1147137" y="2923526"/>
              <a:ext cx="3397155" cy="646331"/>
              <a:chOff x="1147137" y="2923526"/>
              <a:chExt cx="3397155" cy="646331"/>
            </a:xfrm>
          </p:grpSpPr>
          <p:sp>
            <p:nvSpPr>
              <p:cNvPr id="15" name="TextBox 14">
                <a:extLst>
                  <a:ext uri="{FF2B5EF4-FFF2-40B4-BE49-F238E27FC236}">
                    <a16:creationId xmlns:a16="http://schemas.microsoft.com/office/drawing/2014/main" id="{2D8FEFE1-9561-CE51-A58B-8B3C5395DF98}"/>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phần mềm ký số và kiểm tra chữ ký số đáp ứng Luật Giao dịch điện tử và các chuẩn kỹ thuật liên quan</a:t>
                </a:r>
                <a:endParaRPr lang="vi-VN" sz="1200" dirty="0">
                  <a:solidFill>
                    <a:schemeClr val="bg1"/>
                  </a:solidFill>
                  <a:latin typeface="Roboto" pitchFamily="2" charset="0"/>
                  <a:ea typeface="Roboto" pitchFamily="2" charset="0"/>
                </a:endParaRPr>
              </a:p>
            </p:txBody>
          </p:sp>
          <p:sp>
            <p:nvSpPr>
              <p:cNvPr id="18" name="Rectangle 17">
                <a:extLst>
                  <a:ext uri="{FF2B5EF4-FFF2-40B4-BE49-F238E27FC236}">
                    <a16:creationId xmlns:a16="http://schemas.microsoft.com/office/drawing/2014/main" id="{1A0E030B-D85B-AD0A-3AFE-5E078B81D48E}"/>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 name="Group 19">
              <a:extLst>
                <a:ext uri="{FF2B5EF4-FFF2-40B4-BE49-F238E27FC236}">
                  <a16:creationId xmlns:a16="http://schemas.microsoft.com/office/drawing/2014/main" id="{E126BEE2-013B-291F-DDA5-0211F3FEBC19}"/>
                </a:ext>
              </a:extLst>
            </p:cNvPr>
            <p:cNvGrpSpPr/>
            <p:nvPr/>
          </p:nvGrpSpPr>
          <p:grpSpPr>
            <a:xfrm>
              <a:off x="1147137" y="3562899"/>
              <a:ext cx="3397155" cy="646331"/>
              <a:chOff x="1147137" y="2923526"/>
              <a:chExt cx="3397155" cy="646331"/>
            </a:xfrm>
          </p:grpSpPr>
          <p:sp>
            <p:nvSpPr>
              <p:cNvPr id="21" name="TextBox 20">
                <a:extLst>
                  <a:ext uri="{FF2B5EF4-FFF2-40B4-BE49-F238E27FC236}">
                    <a16:creationId xmlns:a16="http://schemas.microsoft.com/office/drawing/2014/main" id="{691969D8-4CE7-17E3-7C15-FAD327DAB7AA}"/>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Hỗ trợ chứng thư số của tổ chức/doanh nghiệp (người sử dụng lao động) và cá nhân/người lao động</a:t>
                </a:r>
                <a:endParaRPr lang="vi-VN" sz="1200" dirty="0">
                  <a:solidFill>
                    <a:schemeClr val="bg1"/>
                  </a:solidFill>
                  <a:latin typeface="Roboto" pitchFamily="2" charset="0"/>
                  <a:ea typeface="Roboto" pitchFamily="2" charset="0"/>
                </a:endParaRPr>
              </a:p>
            </p:txBody>
          </p:sp>
          <p:sp>
            <p:nvSpPr>
              <p:cNvPr id="22" name="Rectangle 21">
                <a:extLst>
                  <a:ext uri="{FF2B5EF4-FFF2-40B4-BE49-F238E27FC236}">
                    <a16:creationId xmlns:a16="http://schemas.microsoft.com/office/drawing/2014/main" id="{EB2AC80D-42CD-BE3D-5DF9-FF32E3F9001C}"/>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24" name="Group 123">
            <a:extLst>
              <a:ext uri="{FF2B5EF4-FFF2-40B4-BE49-F238E27FC236}">
                <a16:creationId xmlns:a16="http://schemas.microsoft.com/office/drawing/2014/main" id="{53B40C17-C580-2C98-7141-48BC1C95C20E}"/>
              </a:ext>
            </a:extLst>
          </p:cNvPr>
          <p:cNvGrpSpPr/>
          <p:nvPr/>
        </p:nvGrpSpPr>
        <p:grpSpPr>
          <a:xfrm>
            <a:off x="4226565" y="2734260"/>
            <a:ext cx="3637596" cy="2236690"/>
            <a:chOff x="4226565" y="2111328"/>
            <a:chExt cx="3637596" cy="2236690"/>
          </a:xfrm>
        </p:grpSpPr>
        <p:sp>
          <p:nvSpPr>
            <p:cNvPr id="40" name="Rectangle: Rounded Corners 39">
              <a:extLst>
                <a:ext uri="{FF2B5EF4-FFF2-40B4-BE49-F238E27FC236}">
                  <a16:creationId xmlns:a16="http://schemas.microsoft.com/office/drawing/2014/main" id="{3730A819-413C-04EA-96B3-56F262AD6885}"/>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2" name="Group 41">
              <a:extLst>
                <a:ext uri="{FF2B5EF4-FFF2-40B4-BE49-F238E27FC236}">
                  <a16:creationId xmlns:a16="http://schemas.microsoft.com/office/drawing/2014/main" id="{41191894-2863-8653-FD13-694C87ECBDAD}"/>
                </a:ext>
              </a:extLst>
            </p:cNvPr>
            <p:cNvGrpSpPr/>
            <p:nvPr/>
          </p:nvGrpSpPr>
          <p:grpSpPr>
            <a:xfrm>
              <a:off x="4383880" y="2889623"/>
              <a:ext cx="3397155" cy="646331"/>
              <a:chOff x="1147137" y="2923526"/>
              <a:chExt cx="3397155" cy="646331"/>
            </a:xfrm>
          </p:grpSpPr>
          <p:sp>
            <p:nvSpPr>
              <p:cNvPr id="46" name="TextBox 45">
                <a:extLst>
                  <a:ext uri="{FF2B5EF4-FFF2-40B4-BE49-F238E27FC236}">
                    <a16:creationId xmlns:a16="http://schemas.microsoft.com/office/drawing/2014/main" id="{7B25C1D2-CB80-202B-417A-DB75ED599CAA}"/>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các kênh định danh: </a:t>
                </a:r>
                <a:r>
                  <a:rPr lang="en-US" sz="1200" dirty="0" err="1">
                    <a:solidFill>
                      <a:schemeClr val="bg1"/>
                    </a:solidFill>
                    <a:latin typeface="Roboto" pitchFamily="2" charset="0"/>
                    <a:ea typeface="Roboto" pitchFamily="2" charset="0"/>
                  </a:rPr>
                  <a:t>VNeID</a:t>
                </a:r>
                <a:r>
                  <a:rPr lang="en-US" sz="1200" dirty="0">
                    <a:solidFill>
                      <a:schemeClr val="bg1"/>
                    </a:solidFill>
                    <a:latin typeface="Roboto" pitchFamily="2" charset="0"/>
                    <a:ea typeface="Roboto" pitchFamily="2" charset="0"/>
                  </a:rPr>
                  <a:t>/</a:t>
                </a:r>
                <a:r>
                  <a:rPr lang="en-US" sz="1200" dirty="0" err="1">
                    <a:solidFill>
                      <a:schemeClr val="bg1"/>
                    </a:solidFill>
                    <a:latin typeface="Roboto" pitchFamily="2" charset="0"/>
                    <a:ea typeface="Roboto" pitchFamily="2" charset="0"/>
                  </a:rPr>
                  <a:t>RSHUB</a:t>
                </a:r>
                <a:r>
                  <a:rPr lang="en-US" sz="1200" dirty="0">
                    <a:solidFill>
                      <a:schemeClr val="bg1"/>
                    </a:solidFill>
                    <a:latin typeface="Roboto" pitchFamily="2" charset="0"/>
                    <a:ea typeface="Roboto" pitchFamily="2" charset="0"/>
                  </a:rPr>
                  <a:t>, định danh sinh trắc, </a:t>
                </a:r>
                <a:r>
                  <a:rPr lang="en-US" sz="1200" dirty="0" err="1">
                    <a:solidFill>
                      <a:schemeClr val="bg1"/>
                    </a:solidFill>
                    <a:latin typeface="Roboto" pitchFamily="2" charset="0"/>
                    <a:ea typeface="Roboto" pitchFamily="2" charset="0"/>
                  </a:rPr>
                  <a:t>eKYC</a:t>
                </a:r>
                <a:r>
                  <a:rPr lang="en-US" sz="1200" dirty="0">
                    <a:solidFill>
                      <a:schemeClr val="bg1"/>
                    </a:solidFill>
                    <a:latin typeface="Roboto" pitchFamily="2" charset="0"/>
                    <a:ea typeface="Roboto" pitchFamily="2" charset="0"/>
                  </a:rPr>
                  <a:t>, </a:t>
                </a:r>
                <a:r>
                  <a:rPr lang="en-US" sz="1200" dirty="0" err="1">
                    <a:solidFill>
                      <a:schemeClr val="bg1"/>
                    </a:solidFill>
                    <a:latin typeface="Roboto" pitchFamily="2" charset="0"/>
                    <a:ea typeface="Roboto" pitchFamily="2" charset="0"/>
                  </a:rPr>
                  <a:t>FIDO2</a:t>
                </a:r>
                <a:r>
                  <a:rPr lang="en-US" sz="1200" dirty="0">
                    <a:solidFill>
                      <a:schemeClr val="bg1"/>
                    </a:solidFill>
                    <a:latin typeface="Roboto" pitchFamily="2" charset="0"/>
                    <a:ea typeface="Roboto" pitchFamily="2" charset="0"/>
                  </a:rPr>
                  <a:t>/Passkey, OTP (theo chính sách).</a:t>
                </a:r>
                <a:endParaRPr lang="vi-VN" sz="1200" dirty="0">
                  <a:solidFill>
                    <a:schemeClr val="bg1"/>
                  </a:solidFill>
                  <a:latin typeface="Roboto" pitchFamily="2" charset="0"/>
                  <a:ea typeface="Roboto" pitchFamily="2" charset="0"/>
                </a:endParaRPr>
              </a:p>
            </p:txBody>
          </p:sp>
          <p:sp>
            <p:nvSpPr>
              <p:cNvPr id="47" name="Rectangle 46">
                <a:extLst>
                  <a:ext uri="{FF2B5EF4-FFF2-40B4-BE49-F238E27FC236}">
                    <a16:creationId xmlns:a16="http://schemas.microsoft.com/office/drawing/2014/main" id="{8BF68646-55DE-2C42-60A4-85627112BE49}"/>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3" name="Group 42">
              <a:extLst>
                <a:ext uri="{FF2B5EF4-FFF2-40B4-BE49-F238E27FC236}">
                  <a16:creationId xmlns:a16="http://schemas.microsoft.com/office/drawing/2014/main" id="{DF88AEC3-5E50-F8BE-7A66-CEE2EB9D1FB4}"/>
                </a:ext>
              </a:extLst>
            </p:cNvPr>
            <p:cNvGrpSpPr/>
            <p:nvPr/>
          </p:nvGrpSpPr>
          <p:grpSpPr>
            <a:xfrm>
              <a:off x="4383880" y="3528996"/>
              <a:ext cx="3397155" cy="461665"/>
              <a:chOff x="1147137" y="2923526"/>
              <a:chExt cx="3397155" cy="461665"/>
            </a:xfrm>
          </p:grpSpPr>
          <p:sp>
            <p:nvSpPr>
              <p:cNvPr id="44" name="TextBox 43">
                <a:extLst>
                  <a:ext uri="{FF2B5EF4-FFF2-40B4-BE49-F238E27FC236}">
                    <a16:creationId xmlns:a16="http://schemas.microsoft.com/office/drawing/2014/main" id="{F6A86622-5518-9E6E-8086-A85C01B31085}"/>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Tuân thủ pháp luật về định danh và xác thực điện tử</a:t>
                </a:r>
                <a:endParaRPr lang="vi-VN" sz="1200" dirty="0">
                  <a:solidFill>
                    <a:schemeClr val="bg1"/>
                  </a:solidFill>
                  <a:latin typeface="Roboto" pitchFamily="2" charset="0"/>
                  <a:ea typeface="Roboto" pitchFamily="2" charset="0"/>
                </a:endParaRPr>
              </a:p>
            </p:txBody>
          </p:sp>
          <p:sp>
            <p:nvSpPr>
              <p:cNvPr id="45" name="Rectangle 44">
                <a:extLst>
                  <a:ext uri="{FF2B5EF4-FFF2-40B4-BE49-F238E27FC236}">
                    <a16:creationId xmlns:a16="http://schemas.microsoft.com/office/drawing/2014/main" id="{2A1CA6C8-E5C7-A2A6-F989-3189B64017D5}"/>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5" name="Group 104">
              <a:extLst>
                <a:ext uri="{FF2B5EF4-FFF2-40B4-BE49-F238E27FC236}">
                  <a16:creationId xmlns:a16="http://schemas.microsoft.com/office/drawing/2014/main" id="{103ED5CC-E29C-BE9E-EFF6-5F07C4C11CE4}"/>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103" name="Group 102">
                <a:extLst>
                  <a:ext uri="{FF2B5EF4-FFF2-40B4-BE49-F238E27FC236}">
                    <a16:creationId xmlns:a16="http://schemas.microsoft.com/office/drawing/2014/main" id="{CE2A2AD5-F97D-C9A8-F153-D91F1448A1DA}"/>
                  </a:ext>
                </a:extLst>
              </p:cNvPr>
              <p:cNvGrpSpPr/>
              <p:nvPr/>
            </p:nvGrpSpPr>
            <p:grpSpPr>
              <a:xfrm>
                <a:off x="4792292" y="2222122"/>
                <a:ext cx="2924087" cy="388013"/>
                <a:chOff x="4792292" y="2222122"/>
                <a:chExt cx="2924087" cy="388013"/>
              </a:xfrm>
            </p:grpSpPr>
            <p:sp>
              <p:nvSpPr>
                <p:cNvPr id="48" name="Rectangle 47">
                  <a:extLst>
                    <a:ext uri="{FF2B5EF4-FFF2-40B4-BE49-F238E27FC236}">
                      <a16:creationId xmlns:a16="http://schemas.microsoft.com/office/drawing/2014/main" id="{7396EEC7-991D-1015-393E-9548F0829744}"/>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0" name="TextBox 49">
                  <a:extLst>
                    <a:ext uri="{FF2B5EF4-FFF2-40B4-BE49-F238E27FC236}">
                      <a16:creationId xmlns:a16="http://schemas.microsoft.com/office/drawing/2014/main" id="{49DE2350-828B-86D7-68F1-948442034DBE}"/>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ĐỊNH DANH &amp; XÁC THỰC</a:t>
                  </a:r>
                  <a:endParaRPr lang="vi-VN" sz="1200" dirty="0">
                    <a:solidFill>
                      <a:srgbClr val="194794"/>
                    </a:solidFill>
                    <a:latin typeface="Roboto" pitchFamily="2" charset="0"/>
                    <a:ea typeface="Roboto" pitchFamily="2" charset="0"/>
                  </a:endParaRPr>
                </a:p>
              </p:txBody>
            </p:sp>
          </p:grpSp>
          <p:grpSp>
            <p:nvGrpSpPr>
              <p:cNvPr id="104" name="Group 103">
                <a:extLst>
                  <a:ext uri="{FF2B5EF4-FFF2-40B4-BE49-F238E27FC236}">
                    <a16:creationId xmlns:a16="http://schemas.microsoft.com/office/drawing/2014/main" id="{27B2BCF6-31FB-07E2-9CAC-338564BA8FBF}"/>
                  </a:ext>
                </a:extLst>
              </p:cNvPr>
              <p:cNvGrpSpPr/>
              <p:nvPr/>
            </p:nvGrpSpPr>
            <p:grpSpPr>
              <a:xfrm>
                <a:off x="4226565" y="2111328"/>
                <a:ext cx="674255" cy="609600"/>
                <a:chOff x="4226565" y="2111328"/>
                <a:chExt cx="674255" cy="609600"/>
              </a:xfrm>
            </p:grpSpPr>
            <p:sp>
              <p:nvSpPr>
                <p:cNvPr id="51" name="Rectangle: Diagonal Corners Rounded 50">
                  <a:extLst>
                    <a:ext uri="{FF2B5EF4-FFF2-40B4-BE49-F238E27FC236}">
                      <a16:creationId xmlns:a16="http://schemas.microsoft.com/office/drawing/2014/main" id="{C1A4FB11-D7E8-6E93-6356-2F01FB1ED7F1}"/>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02" name="Graphic 101" descr="Ui Ux with solid fill">
                  <a:extLst>
                    <a:ext uri="{FF2B5EF4-FFF2-40B4-BE49-F238E27FC236}">
                      <a16:creationId xmlns:a16="http://schemas.microsoft.com/office/drawing/2014/main" id="{36AC24D0-64A3-5DA2-EAF9-6F9F9D6502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11412" y="2159424"/>
                  <a:ext cx="504559" cy="504559"/>
                </a:xfrm>
                <a:prstGeom prst="rect">
                  <a:avLst/>
                </a:prstGeom>
              </p:spPr>
            </p:pic>
          </p:grpSp>
        </p:grpSp>
      </p:grpSp>
      <p:grpSp>
        <p:nvGrpSpPr>
          <p:cNvPr id="118" name="Group 117">
            <a:extLst>
              <a:ext uri="{FF2B5EF4-FFF2-40B4-BE49-F238E27FC236}">
                <a16:creationId xmlns:a16="http://schemas.microsoft.com/office/drawing/2014/main" id="{D2F9529D-63AE-20AB-0C41-F0A66A246BBE}"/>
              </a:ext>
            </a:extLst>
          </p:cNvPr>
          <p:cNvGrpSpPr/>
          <p:nvPr/>
        </p:nvGrpSpPr>
        <p:grpSpPr>
          <a:xfrm>
            <a:off x="8229925" y="2734260"/>
            <a:ext cx="3637596" cy="2236690"/>
            <a:chOff x="8229925" y="2111328"/>
            <a:chExt cx="3637596" cy="2236690"/>
          </a:xfrm>
        </p:grpSpPr>
        <p:sp>
          <p:nvSpPr>
            <p:cNvPr id="54" name="Rectangle: Rounded Corners 53">
              <a:extLst>
                <a:ext uri="{FF2B5EF4-FFF2-40B4-BE49-F238E27FC236}">
                  <a16:creationId xmlns:a16="http://schemas.microsoft.com/office/drawing/2014/main" id="{EA4A0F90-7E50-F5AA-7D2E-D5EA9E7FFD0E}"/>
                </a:ext>
              </a:extLst>
            </p:cNvPr>
            <p:cNvSpPr/>
            <p:nvPr/>
          </p:nvSpPr>
          <p:spPr>
            <a:xfrm>
              <a:off x="843420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6" name="Group 55">
              <a:extLst>
                <a:ext uri="{FF2B5EF4-FFF2-40B4-BE49-F238E27FC236}">
                  <a16:creationId xmlns:a16="http://schemas.microsoft.com/office/drawing/2014/main" id="{8FC63B4F-0BF1-5371-BA07-00552DAA99CB}"/>
                </a:ext>
              </a:extLst>
            </p:cNvPr>
            <p:cNvGrpSpPr/>
            <p:nvPr/>
          </p:nvGrpSpPr>
          <p:grpSpPr>
            <a:xfrm>
              <a:off x="8387240" y="2889623"/>
              <a:ext cx="3397155" cy="461665"/>
              <a:chOff x="1147137" y="2923526"/>
              <a:chExt cx="3397155" cy="461665"/>
            </a:xfrm>
          </p:grpSpPr>
          <p:sp>
            <p:nvSpPr>
              <p:cNvPr id="60" name="TextBox 59">
                <a:extLst>
                  <a:ext uri="{FF2B5EF4-FFF2-40B4-BE49-F238E27FC236}">
                    <a16:creationId xmlns:a16="http://schemas.microsoft.com/office/drawing/2014/main" id="{333380E2-885E-8740-EBCF-6D87EBB97362}"/>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Hiển thị toàn bộ nội dung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cho người lao động</a:t>
                </a:r>
                <a:endParaRPr lang="vi-VN" sz="1200" dirty="0">
                  <a:solidFill>
                    <a:schemeClr val="bg1"/>
                  </a:solidFill>
                  <a:latin typeface="Roboto" pitchFamily="2" charset="0"/>
                  <a:ea typeface="Roboto" pitchFamily="2" charset="0"/>
                </a:endParaRPr>
              </a:p>
            </p:txBody>
          </p:sp>
          <p:sp>
            <p:nvSpPr>
              <p:cNvPr id="61" name="Rectangle 60">
                <a:extLst>
                  <a:ext uri="{FF2B5EF4-FFF2-40B4-BE49-F238E27FC236}">
                    <a16:creationId xmlns:a16="http://schemas.microsoft.com/office/drawing/2014/main" id="{B78FFB3A-74B2-1439-3CEC-CAD60EE2759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7" name="Group 56">
              <a:extLst>
                <a:ext uri="{FF2B5EF4-FFF2-40B4-BE49-F238E27FC236}">
                  <a16:creationId xmlns:a16="http://schemas.microsoft.com/office/drawing/2014/main" id="{921B1029-7D5F-D3E7-AB86-9DDABEF1B20F}"/>
                </a:ext>
              </a:extLst>
            </p:cNvPr>
            <p:cNvGrpSpPr/>
            <p:nvPr/>
          </p:nvGrpSpPr>
          <p:grpSpPr>
            <a:xfrm>
              <a:off x="8387240" y="3340010"/>
              <a:ext cx="3397155" cy="461665"/>
              <a:chOff x="1147137" y="2923526"/>
              <a:chExt cx="3397155" cy="461665"/>
            </a:xfrm>
          </p:grpSpPr>
          <p:sp>
            <p:nvSpPr>
              <p:cNvPr id="58" name="TextBox 57">
                <a:extLst>
                  <a:ext uri="{FF2B5EF4-FFF2-40B4-BE49-F238E27FC236}">
                    <a16:creationId xmlns:a16="http://schemas.microsoft.com/office/drawing/2014/main" id="{07811FFC-8B51-2B33-CE02-E33208BCB3F4}"/>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Yêu cầu thao tác thể hiện “đã đọc, hiểu và đồng ý” trước khi ký số</a:t>
                </a:r>
                <a:endParaRPr lang="vi-VN" sz="1200" dirty="0">
                  <a:solidFill>
                    <a:schemeClr val="bg1"/>
                  </a:solidFill>
                  <a:latin typeface="Roboto" pitchFamily="2" charset="0"/>
                  <a:ea typeface="Roboto" pitchFamily="2" charset="0"/>
                </a:endParaRPr>
              </a:p>
            </p:txBody>
          </p:sp>
          <p:sp>
            <p:nvSpPr>
              <p:cNvPr id="59" name="Rectangle 58">
                <a:extLst>
                  <a:ext uri="{FF2B5EF4-FFF2-40B4-BE49-F238E27FC236}">
                    <a16:creationId xmlns:a16="http://schemas.microsoft.com/office/drawing/2014/main" id="{5CC9CCF5-E695-29D1-A9C7-1FD13F48F5E5}"/>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5" name="Group 94">
              <a:extLst>
                <a:ext uri="{FF2B5EF4-FFF2-40B4-BE49-F238E27FC236}">
                  <a16:creationId xmlns:a16="http://schemas.microsoft.com/office/drawing/2014/main" id="{F38ADA39-5E76-810A-1C41-D664B922CB2C}"/>
                </a:ext>
              </a:extLst>
            </p:cNvPr>
            <p:cNvGrpSpPr/>
            <p:nvPr/>
          </p:nvGrpSpPr>
          <p:grpSpPr>
            <a:xfrm>
              <a:off x="8387240" y="3790397"/>
              <a:ext cx="3397155" cy="461665"/>
              <a:chOff x="1147137" y="2923526"/>
              <a:chExt cx="3397155" cy="461665"/>
            </a:xfrm>
          </p:grpSpPr>
          <p:sp>
            <p:nvSpPr>
              <p:cNvPr id="96" name="TextBox 95">
                <a:extLst>
                  <a:ext uri="{FF2B5EF4-FFF2-40B4-BE49-F238E27FC236}">
                    <a16:creationId xmlns:a16="http://schemas.microsoft.com/office/drawing/2014/main" id="{5F272CD2-15EB-E993-B137-B3A5CB59DCAD}"/>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nhật ký truy cập: thời điểm, IP, thiết bị, phương thức xác thực</a:t>
                </a:r>
                <a:endParaRPr lang="vi-VN" sz="1200" dirty="0">
                  <a:solidFill>
                    <a:schemeClr val="bg1"/>
                  </a:solidFill>
                  <a:latin typeface="Roboto" pitchFamily="2" charset="0"/>
                  <a:ea typeface="Roboto" pitchFamily="2" charset="0"/>
                </a:endParaRPr>
              </a:p>
            </p:txBody>
          </p:sp>
          <p:sp>
            <p:nvSpPr>
              <p:cNvPr id="97" name="Rectangle 96">
                <a:extLst>
                  <a:ext uri="{FF2B5EF4-FFF2-40B4-BE49-F238E27FC236}">
                    <a16:creationId xmlns:a16="http://schemas.microsoft.com/office/drawing/2014/main" id="{A64F6F21-7195-BF05-20C6-B4640E3B34F2}"/>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8" name="Group 107">
              <a:extLst>
                <a:ext uri="{FF2B5EF4-FFF2-40B4-BE49-F238E27FC236}">
                  <a16:creationId xmlns:a16="http://schemas.microsoft.com/office/drawing/2014/main" id="{6D68D6E1-C6F3-60D6-64C9-BFDD6E6374C0}"/>
                </a:ext>
              </a:extLst>
            </p:cNvPr>
            <p:cNvGrpSpPr/>
            <p:nvPr/>
          </p:nvGrpSpPr>
          <p:grpSpPr>
            <a:xfrm>
              <a:off x="8229925" y="2111328"/>
              <a:ext cx="3489814" cy="609600"/>
              <a:chOff x="8229925" y="2111328"/>
              <a:chExt cx="3489814" cy="609600"/>
            </a:xfrm>
            <a:effectLst>
              <a:outerShdw blurRad="63500" sx="102000" sy="102000" algn="ctr" rotWithShape="0">
                <a:prstClr val="black">
                  <a:alpha val="40000"/>
                </a:prstClr>
              </a:outerShdw>
            </a:effectLst>
          </p:grpSpPr>
          <p:grpSp>
            <p:nvGrpSpPr>
              <p:cNvPr id="55" name="Group 54">
                <a:extLst>
                  <a:ext uri="{FF2B5EF4-FFF2-40B4-BE49-F238E27FC236}">
                    <a16:creationId xmlns:a16="http://schemas.microsoft.com/office/drawing/2014/main" id="{DB0674E4-474A-9527-2CDA-3E64A0881C7E}"/>
                  </a:ext>
                </a:extLst>
              </p:cNvPr>
              <p:cNvGrpSpPr/>
              <p:nvPr/>
            </p:nvGrpSpPr>
            <p:grpSpPr>
              <a:xfrm>
                <a:off x="8229925" y="2111328"/>
                <a:ext cx="3489814" cy="609600"/>
                <a:chOff x="989822" y="2145231"/>
                <a:chExt cx="3489814" cy="609600"/>
              </a:xfrm>
            </p:grpSpPr>
            <p:sp>
              <p:nvSpPr>
                <p:cNvPr id="62" name="Rectangle 61">
                  <a:extLst>
                    <a:ext uri="{FF2B5EF4-FFF2-40B4-BE49-F238E27FC236}">
                      <a16:creationId xmlns:a16="http://schemas.microsoft.com/office/drawing/2014/main" id="{CBCBEE8E-1938-2C05-3C33-5BA2098DA31C}"/>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Rectangle: Diagonal Corners Rounded 64">
                  <a:extLst>
                    <a:ext uri="{FF2B5EF4-FFF2-40B4-BE49-F238E27FC236}">
                      <a16:creationId xmlns:a16="http://schemas.microsoft.com/office/drawing/2014/main" id="{D4A60813-94F6-F7A5-AF32-A1508941E33A}"/>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4" name="TextBox 63">
                  <a:extLst>
                    <a:ext uri="{FF2B5EF4-FFF2-40B4-BE49-F238E27FC236}">
                      <a16:creationId xmlns:a16="http://schemas.microsoft.com/office/drawing/2014/main" id="{3B3825FE-6924-FA96-7A1D-CB13F797B803}"/>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GHI NHẬN SỰ ĐỒNG Ý</a:t>
                  </a:r>
                  <a:endParaRPr lang="vi-VN" sz="1200" dirty="0">
                    <a:solidFill>
                      <a:srgbClr val="194794"/>
                    </a:solidFill>
                    <a:latin typeface="Roboto" pitchFamily="2" charset="0"/>
                    <a:ea typeface="Roboto" pitchFamily="2" charset="0"/>
                  </a:endParaRPr>
                </a:p>
              </p:txBody>
            </p:sp>
          </p:grpSp>
          <p:pic>
            <p:nvPicPr>
              <p:cNvPr id="107" name="Graphic 106" descr="Comment Like with solid fill">
                <a:extLst>
                  <a:ext uri="{FF2B5EF4-FFF2-40B4-BE49-F238E27FC236}">
                    <a16:creationId xmlns:a16="http://schemas.microsoft.com/office/drawing/2014/main" id="{59D630EF-6D6D-EE56-06CD-38C9757E4E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3957" y="2135845"/>
                <a:ext cx="546190" cy="546190"/>
              </a:xfrm>
              <a:prstGeom prst="rect">
                <a:avLst/>
              </a:prstGeom>
            </p:spPr>
          </p:pic>
        </p:grpSp>
      </p:grpSp>
      <p:grpSp>
        <p:nvGrpSpPr>
          <p:cNvPr id="122" name="Group 121">
            <a:extLst>
              <a:ext uri="{FF2B5EF4-FFF2-40B4-BE49-F238E27FC236}">
                <a16:creationId xmlns:a16="http://schemas.microsoft.com/office/drawing/2014/main" id="{4F9D14D2-3362-DB8E-C00B-A726A45CADDE}"/>
              </a:ext>
            </a:extLst>
          </p:cNvPr>
          <p:cNvGrpSpPr/>
          <p:nvPr/>
        </p:nvGrpSpPr>
        <p:grpSpPr>
          <a:xfrm>
            <a:off x="12705546" y="2734260"/>
            <a:ext cx="3637596" cy="2236690"/>
            <a:chOff x="223205" y="4450954"/>
            <a:chExt cx="3637596" cy="2236690"/>
          </a:xfrm>
        </p:grpSpPr>
        <p:sp>
          <p:nvSpPr>
            <p:cNvPr id="26" name="Rectangle: Rounded Corners 25">
              <a:extLst>
                <a:ext uri="{FF2B5EF4-FFF2-40B4-BE49-F238E27FC236}">
                  <a16:creationId xmlns:a16="http://schemas.microsoft.com/office/drawing/2014/main" id="{7233153A-2127-7075-0650-9F574DB46D05}"/>
                </a:ext>
              </a:extLst>
            </p:cNvPr>
            <p:cNvSpPr/>
            <p:nvPr/>
          </p:nvSpPr>
          <p:spPr>
            <a:xfrm>
              <a:off x="42748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8" name="Group 27">
              <a:extLst>
                <a:ext uri="{FF2B5EF4-FFF2-40B4-BE49-F238E27FC236}">
                  <a16:creationId xmlns:a16="http://schemas.microsoft.com/office/drawing/2014/main" id="{A560BB60-C3CD-6C14-AE78-D5730CA20123}"/>
                </a:ext>
              </a:extLst>
            </p:cNvPr>
            <p:cNvGrpSpPr/>
            <p:nvPr/>
          </p:nvGrpSpPr>
          <p:grpSpPr>
            <a:xfrm>
              <a:off x="380520" y="5229249"/>
              <a:ext cx="3397155" cy="461665"/>
              <a:chOff x="1147137" y="2923526"/>
              <a:chExt cx="3397155" cy="461665"/>
            </a:xfrm>
          </p:grpSpPr>
          <p:sp>
            <p:nvSpPr>
              <p:cNvPr id="32" name="TextBox 31">
                <a:extLst>
                  <a:ext uri="{FF2B5EF4-FFF2-40B4-BE49-F238E27FC236}">
                    <a16:creationId xmlns:a16="http://schemas.microsoft.com/office/drawing/2014/main" id="{9B50E79B-6CCA-8F9F-6245-48D89AD8828A}"/>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Sau khi đủ chữ ký số, hệ thống tạo băm (hash) nội dung </a:t>
                </a:r>
                <a:r>
                  <a:rPr lang="en-US" sz="1200" dirty="0" err="1">
                    <a:solidFill>
                      <a:schemeClr val="bg1"/>
                    </a:solidFill>
                    <a:latin typeface="Roboto" pitchFamily="2" charset="0"/>
                    <a:ea typeface="Roboto" pitchFamily="2" charset="0"/>
                  </a:rPr>
                  <a:t>HĐLĐ</a:t>
                </a:r>
                <a:endParaRPr lang="vi-VN" sz="1200" dirty="0">
                  <a:solidFill>
                    <a:schemeClr val="bg1"/>
                  </a:solidFill>
                  <a:latin typeface="Roboto" pitchFamily="2" charset="0"/>
                  <a:ea typeface="Roboto" pitchFamily="2" charset="0"/>
                </a:endParaRPr>
              </a:p>
            </p:txBody>
          </p:sp>
          <p:sp>
            <p:nvSpPr>
              <p:cNvPr id="33" name="Rectangle 32">
                <a:extLst>
                  <a:ext uri="{FF2B5EF4-FFF2-40B4-BE49-F238E27FC236}">
                    <a16:creationId xmlns:a16="http://schemas.microsoft.com/office/drawing/2014/main" id="{532ADEB8-742D-90DE-1910-8F18543ED327}"/>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9" name="Group 28">
              <a:extLst>
                <a:ext uri="{FF2B5EF4-FFF2-40B4-BE49-F238E27FC236}">
                  <a16:creationId xmlns:a16="http://schemas.microsoft.com/office/drawing/2014/main" id="{9EF55F90-3C04-4431-26DB-EDC54DDC59F1}"/>
                </a:ext>
              </a:extLst>
            </p:cNvPr>
            <p:cNvGrpSpPr/>
            <p:nvPr/>
          </p:nvGrpSpPr>
          <p:grpSpPr>
            <a:xfrm>
              <a:off x="380520" y="5682408"/>
              <a:ext cx="3397155" cy="461665"/>
              <a:chOff x="1147137" y="2923526"/>
              <a:chExt cx="3397155" cy="461665"/>
            </a:xfrm>
          </p:grpSpPr>
          <p:sp>
            <p:nvSpPr>
              <p:cNvPr id="30" name="TextBox 29">
                <a:extLst>
                  <a:ext uri="{FF2B5EF4-FFF2-40B4-BE49-F238E27FC236}">
                    <a16:creationId xmlns:a16="http://schemas.microsoft.com/office/drawing/2014/main" id="{7A920622-94C5-2A91-DD87-C583220AD145}"/>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Đóng dấu thời gian (timestamp) và ghi nhận nhật ký bằng chứng</a:t>
                </a:r>
                <a:endParaRPr lang="vi-VN" sz="1200" dirty="0">
                  <a:solidFill>
                    <a:schemeClr val="bg1"/>
                  </a:solidFill>
                  <a:latin typeface="Roboto" pitchFamily="2" charset="0"/>
                  <a:ea typeface="Roboto" pitchFamily="2" charset="0"/>
                </a:endParaRPr>
              </a:p>
            </p:txBody>
          </p:sp>
          <p:sp>
            <p:nvSpPr>
              <p:cNvPr id="31" name="Rectangle 30">
                <a:extLst>
                  <a:ext uri="{FF2B5EF4-FFF2-40B4-BE49-F238E27FC236}">
                    <a16:creationId xmlns:a16="http://schemas.microsoft.com/office/drawing/2014/main" id="{6BC7E5B9-CF94-6A2E-69D9-46A7D202513A}"/>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8" name="Group 97">
              <a:extLst>
                <a:ext uri="{FF2B5EF4-FFF2-40B4-BE49-F238E27FC236}">
                  <a16:creationId xmlns:a16="http://schemas.microsoft.com/office/drawing/2014/main" id="{93822E65-F0EE-9796-D96C-C921C4993813}"/>
                </a:ext>
              </a:extLst>
            </p:cNvPr>
            <p:cNvGrpSpPr/>
            <p:nvPr/>
          </p:nvGrpSpPr>
          <p:grpSpPr>
            <a:xfrm>
              <a:off x="380520" y="6135566"/>
              <a:ext cx="3397155" cy="461665"/>
              <a:chOff x="1147137" y="2923526"/>
              <a:chExt cx="3397155" cy="461665"/>
            </a:xfrm>
          </p:grpSpPr>
          <p:sp>
            <p:nvSpPr>
              <p:cNvPr id="99" name="TextBox 98">
                <a:extLst>
                  <a:ext uri="{FF2B5EF4-FFF2-40B4-BE49-F238E27FC236}">
                    <a16:creationId xmlns:a16="http://schemas.microsoft.com/office/drawing/2014/main" id="{62202849-6C86-0247-78AE-D46BA0C51738}"/>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Thực hiện chứng thực thông điệp dữ liệu với tư cách nhà cung cấp dịch vụ tin cậy</a:t>
                </a:r>
                <a:endParaRPr lang="vi-VN" sz="1200" dirty="0">
                  <a:solidFill>
                    <a:schemeClr val="bg1"/>
                  </a:solidFill>
                  <a:latin typeface="Roboto" pitchFamily="2" charset="0"/>
                  <a:ea typeface="Roboto" pitchFamily="2" charset="0"/>
                </a:endParaRPr>
              </a:p>
            </p:txBody>
          </p:sp>
          <p:sp>
            <p:nvSpPr>
              <p:cNvPr id="100" name="Rectangle 99">
                <a:extLst>
                  <a:ext uri="{FF2B5EF4-FFF2-40B4-BE49-F238E27FC236}">
                    <a16:creationId xmlns:a16="http://schemas.microsoft.com/office/drawing/2014/main" id="{7F30BEC9-37C0-7264-0AF9-D96A3D34CBAB}"/>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1" name="Group 110">
              <a:extLst>
                <a:ext uri="{FF2B5EF4-FFF2-40B4-BE49-F238E27FC236}">
                  <a16:creationId xmlns:a16="http://schemas.microsoft.com/office/drawing/2014/main" id="{93C00569-9879-6301-DC20-0CFEE7FCA6D9}"/>
                </a:ext>
              </a:extLst>
            </p:cNvPr>
            <p:cNvGrpSpPr/>
            <p:nvPr/>
          </p:nvGrpSpPr>
          <p:grpSpPr>
            <a:xfrm>
              <a:off x="223205" y="4450954"/>
              <a:ext cx="3489814" cy="609600"/>
              <a:chOff x="223205" y="4450954"/>
              <a:chExt cx="3489814" cy="609600"/>
            </a:xfrm>
            <a:effectLst>
              <a:outerShdw blurRad="63500" sx="102000" sy="102000" algn="ctr" rotWithShape="0">
                <a:prstClr val="black">
                  <a:alpha val="40000"/>
                </a:prstClr>
              </a:outerShdw>
            </a:effectLst>
          </p:grpSpPr>
          <p:grpSp>
            <p:nvGrpSpPr>
              <p:cNvPr id="27" name="Group 26">
                <a:extLst>
                  <a:ext uri="{FF2B5EF4-FFF2-40B4-BE49-F238E27FC236}">
                    <a16:creationId xmlns:a16="http://schemas.microsoft.com/office/drawing/2014/main" id="{8DBCA81C-B744-9DF2-3D0A-18A2553985B5}"/>
                  </a:ext>
                </a:extLst>
              </p:cNvPr>
              <p:cNvGrpSpPr/>
              <p:nvPr/>
            </p:nvGrpSpPr>
            <p:grpSpPr>
              <a:xfrm>
                <a:off x="223205" y="4450954"/>
                <a:ext cx="3489814" cy="609600"/>
                <a:chOff x="989822" y="2145231"/>
                <a:chExt cx="3489814" cy="609600"/>
              </a:xfrm>
            </p:grpSpPr>
            <p:sp>
              <p:nvSpPr>
                <p:cNvPr id="34" name="Rectangle 33">
                  <a:extLst>
                    <a:ext uri="{FF2B5EF4-FFF2-40B4-BE49-F238E27FC236}">
                      <a16:creationId xmlns:a16="http://schemas.microsoft.com/office/drawing/2014/main" id="{AB6BCA2B-E534-96CE-30D0-1B6A55753B7C}"/>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Rectangle: Diagonal Corners Rounded 36">
                  <a:extLst>
                    <a:ext uri="{FF2B5EF4-FFF2-40B4-BE49-F238E27FC236}">
                      <a16:creationId xmlns:a16="http://schemas.microsoft.com/office/drawing/2014/main" id="{A6F8BA6F-3929-C01E-0479-077CFBAF3770}"/>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TextBox 35">
                  <a:extLst>
                    <a:ext uri="{FF2B5EF4-FFF2-40B4-BE49-F238E27FC236}">
                      <a16:creationId xmlns:a16="http://schemas.microsoft.com/office/drawing/2014/main" id="{69759973-8F36-86A8-76C7-8593CCFB78C0}"/>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CHỨNG THỰC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endParaRPr lang="vi-VN" sz="1200" dirty="0">
                    <a:solidFill>
                      <a:srgbClr val="194794"/>
                    </a:solidFill>
                    <a:latin typeface="Roboto" pitchFamily="2" charset="0"/>
                    <a:ea typeface="Roboto" pitchFamily="2" charset="0"/>
                  </a:endParaRPr>
                </a:p>
              </p:txBody>
            </p:sp>
          </p:grpSp>
          <p:pic>
            <p:nvPicPr>
              <p:cNvPr id="110" name="Graphic 109" descr="Contract with solid fill">
                <a:extLst>
                  <a:ext uri="{FF2B5EF4-FFF2-40B4-BE49-F238E27FC236}">
                    <a16:creationId xmlns:a16="http://schemas.microsoft.com/office/drawing/2014/main" id="{BF9B49DE-1D00-AA38-228B-9C0BD9DB234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9512" y="4497342"/>
                <a:ext cx="505328" cy="505328"/>
              </a:xfrm>
              <a:prstGeom prst="rect">
                <a:avLst/>
              </a:prstGeom>
            </p:spPr>
          </p:pic>
        </p:grpSp>
      </p:grpSp>
      <p:grpSp>
        <p:nvGrpSpPr>
          <p:cNvPr id="121" name="Group 120">
            <a:extLst>
              <a:ext uri="{FF2B5EF4-FFF2-40B4-BE49-F238E27FC236}">
                <a16:creationId xmlns:a16="http://schemas.microsoft.com/office/drawing/2014/main" id="{55365B56-9BEF-4AB6-7D31-1393ACD384F9}"/>
              </a:ext>
            </a:extLst>
          </p:cNvPr>
          <p:cNvGrpSpPr/>
          <p:nvPr/>
        </p:nvGrpSpPr>
        <p:grpSpPr>
          <a:xfrm>
            <a:off x="16708906" y="2734260"/>
            <a:ext cx="3637596" cy="2236690"/>
            <a:chOff x="4226565" y="4450954"/>
            <a:chExt cx="3637596" cy="2236690"/>
          </a:xfrm>
        </p:grpSpPr>
        <p:sp>
          <p:nvSpPr>
            <p:cNvPr id="68" name="Rectangle: Rounded Corners 67">
              <a:extLst>
                <a:ext uri="{FF2B5EF4-FFF2-40B4-BE49-F238E27FC236}">
                  <a16:creationId xmlns:a16="http://schemas.microsoft.com/office/drawing/2014/main" id="{C6123CF3-D318-6B24-C7BC-C434EEC4EE86}"/>
                </a:ext>
              </a:extLst>
            </p:cNvPr>
            <p:cNvSpPr/>
            <p:nvPr/>
          </p:nvSpPr>
          <p:spPr>
            <a:xfrm>
              <a:off x="443084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70" name="Group 69">
              <a:extLst>
                <a:ext uri="{FF2B5EF4-FFF2-40B4-BE49-F238E27FC236}">
                  <a16:creationId xmlns:a16="http://schemas.microsoft.com/office/drawing/2014/main" id="{77D3E235-B712-796F-27F9-D0FEB8065B8E}"/>
                </a:ext>
              </a:extLst>
            </p:cNvPr>
            <p:cNvGrpSpPr/>
            <p:nvPr/>
          </p:nvGrpSpPr>
          <p:grpSpPr>
            <a:xfrm>
              <a:off x="4383880" y="5386261"/>
              <a:ext cx="3397155" cy="461665"/>
              <a:chOff x="1147137" y="2923526"/>
              <a:chExt cx="3397155" cy="461665"/>
            </a:xfrm>
          </p:grpSpPr>
          <p:sp>
            <p:nvSpPr>
              <p:cNvPr id="74" name="TextBox 73">
                <a:extLst>
                  <a:ext uri="{FF2B5EF4-FFF2-40B4-BE49-F238E27FC236}">
                    <a16:creationId xmlns:a16="http://schemas.microsoft.com/office/drawing/2014/main" id="{21439DE9-4078-27A1-CFEF-D99EC127EA38}"/>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Tự động gửi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lên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trong thời hạn quy định</a:t>
                </a:r>
                <a:endParaRPr lang="vi-VN" sz="1200" dirty="0">
                  <a:solidFill>
                    <a:schemeClr val="bg1"/>
                  </a:solidFill>
                  <a:latin typeface="Roboto" pitchFamily="2" charset="0"/>
                  <a:ea typeface="Roboto" pitchFamily="2" charset="0"/>
                </a:endParaRPr>
              </a:p>
            </p:txBody>
          </p:sp>
          <p:sp>
            <p:nvSpPr>
              <p:cNvPr id="75" name="Rectangle 74">
                <a:extLst>
                  <a:ext uri="{FF2B5EF4-FFF2-40B4-BE49-F238E27FC236}">
                    <a16:creationId xmlns:a16="http://schemas.microsoft.com/office/drawing/2014/main" id="{91AC271D-C206-039A-A3BF-F133AD9F8CA3}"/>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1" name="Group 70">
              <a:extLst>
                <a:ext uri="{FF2B5EF4-FFF2-40B4-BE49-F238E27FC236}">
                  <a16:creationId xmlns:a16="http://schemas.microsoft.com/office/drawing/2014/main" id="{12505FFE-41DD-202E-FCE6-4484D4AC9F0E}"/>
                </a:ext>
              </a:extLst>
            </p:cNvPr>
            <p:cNvGrpSpPr/>
            <p:nvPr/>
          </p:nvGrpSpPr>
          <p:grpSpPr>
            <a:xfrm>
              <a:off x="4383880" y="5868622"/>
              <a:ext cx="3397155" cy="461665"/>
              <a:chOff x="1147137" y="2923526"/>
              <a:chExt cx="3397155" cy="461665"/>
            </a:xfrm>
          </p:grpSpPr>
          <p:sp>
            <p:nvSpPr>
              <p:cNvPr id="72" name="TextBox 71">
                <a:extLst>
                  <a:ext uri="{FF2B5EF4-FFF2-40B4-BE49-F238E27FC236}">
                    <a16:creationId xmlns:a16="http://schemas.microsoft.com/office/drawing/2014/main" id="{4A94909D-E129-70D8-C767-5D86594595F5}"/>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Nhận và lưu ID hợp đồng, gắn vào hồ sơ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trong hệ thống </a:t>
                </a:r>
                <a:r>
                  <a:rPr lang="en-US" sz="1200" dirty="0" err="1">
                    <a:solidFill>
                      <a:schemeClr val="bg1"/>
                    </a:solidFill>
                    <a:latin typeface="Roboto" pitchFamily="2" charset="0"/>
                    <a:ea typeface="Roboto" pitchFamily="2" charset="0"/>
                  </a:rPr>
                  <a:t>GoPaperless</a:t>
                </a:r>
                <a:endParaRPr lang="vi-VN" sz="1200" dirty="0">
                  <a:solidFill>
                    <a:schemeClr val="bg1"/>
                  </a:solidFill>
                  <a:latin typeface="Roboto" pitchFamily="2" charset="0"/>
                  <a:ea typeface="Roboto" pitchFamily="2" charset="0"/>
                </a:endParaRPr>
              </a:p>
            </p:txBody>
          </p:sp>
          <p:sp>
            <p:nvSpPr>
              <p:cNvPr id="73" name="Rectangle 72">
                <a:extLst>
                  <a:ext uri="{FF2B5EF4-FFF2-40B4-BE49-F238E27FC236}">
                    <a16:creationId xmlns:a16="http://schemas.microsoft.com/office/drawing/2014/main" id="{B88F5265-7C54-2CFF-A9FF-23F9DB47D390}"/>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4" name="Group 113">
              <a:extLst>
                <a:ext uri="{FF2B5EF4-FFF2-40B4-BE49-F238E27FC236}">
                  <a16:creationId xmlns:a16="http://schemas.microsoft.com/office/drawing/2014/main" id="{4C452FCB-B725-1D38-4D1D-E79ADA867AC5}"/>
                </a:ext>
              </a:extLst>
            </p:cNvPr>
            <p:cNvGrpSpPr/>
            <p:nvPr/>
          </p:nvGrpSpPr>
          <p:grpSpPr>
            <a:xfrm>
              <a:off x="4226565" y="4450954"/>
              <a:ext cx="3489814" cy="685800"/>
              <a:chOff x="4226565" y="4450954"/>
              <a:chExt cx="3489814" cy="685800"/>
            </a:xfrm>
            <a:effectLst>
              <a:outerShdw blurRad="63500" sx="102000" sy="102000" algn="ctr" rotWithShape="0">
                <a:prstClr val="black">
                  <a:alpha val="40000"/>
                </a:prstClr>
              </a:outerShdw>
            </a:effectLst>
          </p:grpSpPr>
          <p:grpSp>
            <p:nvGrpSpPr>
              <p:cNvPr id="69" name="Group 68">
                <a:extLst>
                  <a:ext uri="{FF2B5EF4-FFF2-40B4-BE49-F238E27FC236}">
                    <a16:creationId xmlns:a16="http://schemas.microsoft.com/office/drawing/2014/main" id="{F4CCA300-91DC-6423-1CF2-53DF742179C5}"/>
                  </a:ext>
                </a:extLst>
              </p:cNvPr>
              <p:cNvGrpSpPr/>
              <p:nvPr/>
            </p:nvGrpSpPr>
            <p:grpSpPr>
              <a:xfrm>
                <a:off x="4226565" y="4450954"/>
                <a:ext cx="3489814" cy="685800"/>
                <a:chOff x="989822" y="2145231"/>
                <a:chExt cx="3489814" cy="685800"/>
              </a:xfrm>
            </p:grpSpPr>
            <p:sp>
              <p:nvSpPr>
                <p:cNvPr id="76" name="Rectangle 75">
                  <a:extLst>
                    <a:ext uri="{FF2B5EF4-FFF2-40B4-BE49-F238E27FC236}">
                      <a16:creationId xmlns:a16="http://schemas.microsoft.com/office/drawing/2014/main" id="{4F145889-FD06-4D9C-4F38-38BC85FD3928}"/>
                    </a:ext>
                  </a:extLst>
                </p:cNvPr>
                <p:cNvSpPr/>
                <p:nvPr/>
              </p:nvSpPr>
              <p:spPr>
                <a:xfrm>
                  <a:off x="1555549" y="2256025"/>
                  <a:ext cx="2924087" cy="57500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Rectangle: Diagonal Corners Rounded 78">
                  <a:extLst>
                    <a:ext uri="{FF2B5EF4-FFF2-40B4-BE49-F238E27FC236}">
                      <a16:creationId xmlns:a16="http://schemas.microsoft.com/office/drawing/2014/main" id="{4BE67B24-AC72-20D2-BDBF-02A0D89E0309}"/>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912E8760-3139-BA26-D215-D421E7C11BE8}"/>
                    </a:ext>
                  </a:extLst>
                </p:cNvPr>
                <p:cNvSpPr txBox="1"/>
                <p:nvPr/>
              </p:nvSpPr>
              <p:spPr>
                <a:xfrm>
                  <a:off x="1664076" y="2311532"/>
                  <a:ext cx="2815560" cy="461665"/>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KẾT NỐI NỀN TẢNG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p>
                <a:p>
                  <a:r>
                    <a:rPr lang="en-US" sz="1200" b="1" dirty="0">
                      <a:solidFill>
                        <a:srgbClr val="194794"/>
                      </a:solidFill>
                      <a:latin typeface="Roboto" pitchFamily="2" charset="0"/>
                      <a:ea typeface="Roboto" pitchFamily="2" charset="0"/>
                    </a:rPr>
                    <a:t>&amp; GẮN ID HỢP ĐỒNG</a:t>
                  </a:r>
                  <a:endParaRPr lang="vi-VN" sz="1200" dirty="0">
                    <a:solidFill>
                      <a:srgbClr val="194794"/>
                    </a:solidFill>
                    <a:latin typeface="Roboto" pitchFamily="2" charset="0"/>
                    <a:ea typeface="Roboto" pitchFamily="2" charset="0"/>
                  </a:endParaRPr>
                </a:p>
              </p:txBody>
            </p:sp>
          </p:grpSp>
          <p:pic>
            <p:nvPicPr>
              <p:cNvPr id="113" name="Graphic 112" descr="Connections with solid fill">
                <a:extLst>
                  <a:ext uri="{FF2B5EF4-FFF2-40B4-BE49-F238E27FC236}">
                    <a16:creationId xmlns:a16="http://schemas.microsoft.com/office/drawing/2014/main" id="{0D270633-9699-5981-171D-3B10B6BFE4F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251284" y="4467175"/>
                <a:ext cx="606711" cy="606711"/>
              </a:xfrm>
              <a:prstGeom prst="rect">
                <a:avLst/>
              </a:prstGeom>
            </p:spPr>
          </p:pic>
        </p:grpSp>
      </p:grpSp>
      <p:grpSp>
        <p:nvGrpSpPr>
          <p:cNvPr id="120" name="Group 119">
            <a:extLst>
              <a:ext uri="{FF2B5EF4-FFF2-40B4-BE49-F238E27FC236}">
                <a16:creationId xmlns:a16="http://schemas.microsoft.com/office/drawing/2014/main" id="{C1D8ECF1-1C66-AC8C-609B-601A7489EE44}"/>
              </a:ext>
            </a:extLst>
          </p:cNvPr>
          <p:cNvGrpSpPr/>
          <p:nvPr/>
        </p:nvGrpSpPr>
        <p:grpSpPr>
          <a:xfrm>
            <a:off x="20712266" y="2734260"/>
            <a:ext cx="3637596" cy="2236690"/>
            <a:chOff x="8229925" y="4450954"/>
            <a:chExt cx="3637596" cy="2236690"/>
          </a:xfrm>
        </p:grpSpPr>
        <p:sp>
          <p:nvSpPr>
            <p:cNvPr id="82" name="Rectangle: Rounded Corners 81">
              <a:extLst>
                <a:ext uri="{FF2B5EF4-FFF2-40B4-BE49-F238E27FC236}">
                  <a16:creationId xmlns:a16="http://schemas.microsoft.com/office/drawing/2014/main" id="{E52336F6-9172-617A-1BBA-0E7C35D77DD6}"/>
                </a:ext>
              </a:extLst>
            </p:cNvPr>
            <p:cNvSpPr/>
            <p:nvPr/>
          </p:nvSpPr>
          <p:spPr>
            <a:xfrm>
              <a:off x="843420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4" name="Group 83">
              <a:extLst>
                <a:ext uri="{FF2B5EF4-FFF2-40B4-BE49-F238E27FC236}">
                  <a16:creationId xmlns:a16="http://schemas.microsoft.com/office/drawing/2014/main" id="{FEC5DA14-3E27-97A0-CBCA-4B93CB0E462D}"/>
                </a:ext>
              </a:extLst>
            </p:cNvPr>
            <p:cNvGrpSpPr/>
            <p:nvPr/>
          </p:nvGrpSpPr>
          <p:grpSpPr>
            <a:xfrm>
              <a:off x="8387240" y="5229249"/>
              <a:ext cx="3397155" cy="461665"/>
              <a:chOff x="1147137" y="2923526"/>
              <a:chExt cx="3397155" cy="461665"/>
            </a:xfrm>
          </p:grpSpPr>
          <p:sp>
            <p:nvSpPr>
              <p:cNvPr id="88" name="TextBox 87">
                <a:extLst>
                  <a:ext uri="{FF2B5EF4-FFF2-40B4-BE49-F238E27FC236}">
                    <a16:creationId xmlns:a16="http://schemas.microsoft.com/office/drawing/2014/main" id="{91472B4E-C399-C233-3D8D-0A7B8AFCD647}"/>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trữ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và log liên quan trên hạ tầng an toàn, phân quyền truy cập</a:t>
                </a:r>
                <a:endParaRPr lang="vi-VN" sz="1200" dirty="0">
                  <a:solidFill>
                    <a:schemeClr val="bg1"/>
                  </a:solidFill>
                  <a:latin typeface="Roboto" pitchFamily="2" charset="0"/>
                  <a:ea typeface="Roboto" pitchFamily="2" charset="0"/>
                </a:endParaRPr>
              </a:p>
            </p:txBody>
          </p:sp>
          <p:sp>
            <p:nvSpPr>
              <p:cNvPr id="89" name="Rectangle 88">
                <a:extLst>
                  <a:ext uri="{FF2B5EF4-FFF2-40B4-BE49-F238E27FC236}">
                    <a16:creationId xmlns:a16="http://schemas.microsoft.com/office/drawing/2014/main" id="{4C100B0D-B5AE-6B20-B269-8F6EF8BC51C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5" name="Group 84">
              <a:extLst>
                <a:ext uri="{FF2B5EF4-FFF2-40B4-BE49-F238E27FC236}">
                  <a16:creationId xmlns:a16="http://schemas.microsoft.com/office/drawing/2014/main" id="{A7EFD21B-1DDA-478A-7FEB-76D10CFC864B}"/>
                </a:ext>
              </a:extLst>
            </p:cNvPr>
            <p:cNvGrpSpPr/>
            <p:nvPr/>
          </p:nvGrpSpPr>
          <p:grpSpPr>
            <a:xfrm>
              <a:off x="8387240" y="5711604"/>
              <a:ext cx="3397155" cy="646331"/>
              <a:chOff x="1147137" y="2923526"/>
              <a:chExt cx="3397155" cy="646331"/>
            </a:xfrm>
          </p:grpSpPr>
          <p:sp>
            <p:nvSpPr>
              <p:cNvPr id="86" name="TextBox 85">
                <a:extLst>
                  <a:ext uri="{FF2B5EF4-FFF2-40B4-BE49-F238E27FC236}">
                    <a16:creationId xmlns:a16="http://schemas.microsoft.com/office/drawing/2014/main" id="{FFA7CDB4-0F17-88AA-F7A4-51F0C4A59440}"/>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87" name="Rectangle 86">
                <a:extLst>
                  <a:ext uri="{FF2B5EF4-FFF2-40B4-BE49-F238E27FC236}">
                    <a16:creationId xmlns:a16="http://schemas.microsoft.com/office/drawing/2014/main" id="{9B4A91F1-E18D-9841-70C2-B8073B9310EA}"/>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7" name="Group 116">
              <a:extLst>
                <a:ext uri="{FF2B5EF4-FFF2-40B4-BE49-F238E27FC236}">
                  <a16:creationId xmlns:a16="http://schemas.microsoft.com/office/drawing/2014/main" id="{687943CC-B792-1958-D26C-589ABD18ADAB}"/>
                </a:ext>
              </a:extLst>
            </p:cNvPr>
            <p:cNvGrpSpPr/>
            <p:nvPr/>
          </p:nvGrpSpPr>
          <p:grpSpPr>
            <a:xfrm>
              <a:off x="8229925" y="4450954"/>
              <a:ext cx="3489814" cy="637911"/>
              <a:chOff x="8229925" y="4450954"/>
              <a:chExt cx="3489814" cy="637911"/>
            </a:xfrm>
            <a:effectLst>
              <a:outerShdw blurRad="63500" sx="102000" sy="102000" algn="ctr" rotWithShape="0">
                <a:prstClr val="black">
                  <a:alpha val="40000"/>
                </a:prstClr>
              </a:outerShdw>
            </a:effectLst>
          </p:grpSpPr>
          <p:grpSp>
            <p:nvGrpSpPr>
              <p:cNvPr id="83" name="Group 82">
                <a:extLst>
                  <a:ext uri="{FF2B5EF4-FFF2-40B4-BE49-F238E27FC236}">
                    <a16:creationId xmlns:a16="http://schemas.microsoft.com/office/drawing/2014/main" id="{9581D7D9-1DD9-4A28-099B-FBD9A490F73E}"/>
                  </a:ext>
                </a:extLst>
              </p:cNvPr>
              <p:cNvGrpSpPr/>
              <p:nvPr/>
            </p:nvGrpSpPr>
            <p:grpSpPr>
              <a:xfrm>
                <a:off x="8229925" y="4450954"/>
                <a:ext cx="3489814" cy="609600"/>
                <a:chOff x="989822" y="2145231"/>
                <a:chExt cx="3489814" cy="609600"/>
              </a:xfrm>
            </p:grpSpPr>
            <p:sp>
              <p:nvSpPr>
                <p:cNvPr id="90" name="Rectangle 89">
                  <a:extLst>
                    <a:ext uri="{FF2B5EF4-FFF2-40B4-BE49-F238E27FC236}">
                      <a16:creationId xmlns:a16="http://schemas.microsoft.com/office/drawing/2014/main" id="{D177363A-D5DC-E4B3-5977-8424E1765CEE}"/>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3" name="Rectangle: Diagonal Corners Rounded 92">
                  <a:extLst>
                    <a:ext uri="{FF2B5EF4-FFF2-40B4-BE49-F238E27FC236}">
                      <a16:creationId xmlns:a16="http://schemas.microsoft.com/office/drawing/2014/main" id="{AF732878-76F6-6BE5-5467-2E0A3DC18977}"/>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2" name="TextBox 91">
                  <a:extLst>
                    <a:ext uri="{FF2B5EF4-FFF2-40B4-BE49-F238E27FC236}">
                      <a16:creationId xmlns:a16="http://schemas.microsoft.com/office/drawing/2014/main" id="{CC4B6D45-ED14-9EAB-56E6-F2A4C0A64D91}"/>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LƯU TRỮ VÀ BẢO MẬT</a:t>
                  </a:r>
                  <a:endParaRPr lang="vi-VN" sz="1200" dirty="0">
                    <a:solidFill>
                      <a:srgbClr val="194794"/>
                    </a:solidFill>
                    <a:latin typeface="Roboto" pitchFamily="2" charset="0"/>
                    <a:ea typeface="Roboto" pitchFamily="2" charset="0"/>
                  </a:endParaRPr>
                </a:p>
              </p:txBody>
            </p:sp>
          </p:grpSp>
          <p:pic>
            <p:nvPicPr>
              <p:cNvPr id="116" name="Graphic 115" descr="Download from cloud with solid fill">
                <a:extLst>
                  <a:ext uri="{FF2B5EF4-FFF2-40B4-BE49-F238E27FC236}">
                    <a16:creationId xmlns:a16="http://schemas.microsoft.com/office/drawing/2014/main" id="{D27CD900-D62A-C736-49E3-A7234A2C1D6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257387" y="4474738"/>
                <a:ext cx="614127" cy="614127"/>
              </a:xfrm>
              <a:prstGeom prst="rect">
                <a:avLst/>
              </a:prstGeom>
            </p:spPr>
          </p:pic>
        </p:grpSp>
      </p:grpSp>
      <p:grpSp>
        <p:nvGrpSpPr>
          <p:cNvPr id="125" name="Group 124">
            <a:extLst>
              <a:ext uri="{FF2B5EF4-FFF2-40B4-BE49-F238E27FC236}">
                <a16:creationId xmlns:a16="http://schemas.microsoft.com/office/drawing/2014/main" id="{8CAE382B-37BC-C7AD-DBFA-5906E8A50E94}"/>
              </a:ext>
            </a:extLst>
          </p:cNvPr>
          <p:cNvGrpSpPr/>
          <p:nvPr/>
        </p:nvGrpSpPr>
        <p:grpSpPr>
          <a:xfrm>
            <a:off x="24740345" y="2716983"/>
            <a:ext cx="3637596" cy="2253967"/>
            <a:chOff x="223205" y="2094051"/>
            <a:chExt cx="3637596" cy="2253967"/>
          </a:xfrm>
        </p:grpSpPr>
        <p:sp>
          <p:nvSpPr>
            <p:cNvPr id="126" name="Rectangle: Rounded Corners 125">
              <a:extLst>
                <a:ext uri="{FF2B5EF4-FFF2-40B4-BE49-F238E27FC236}">
                  <a16:creationId xmlns:a16="http://schemas.microsoft.com/office/drawing/2014/main" id="{C0C64BC9-DF62-5F38-7723-6923FF89EF73}"/>
                </a:ext>
              </a:extLst>
            </p:cNvPr>
            <p:cNvSpPr/>
            <p:nvPr/>
          </p:nvSpPr>
          <p:spPr>
            <a:xfrm>
              <a:off x="42748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27" name="Group 126">
              <a:extLst>
                <a:ext uri="{FF2B5EF4-FFF2-40B4-BE49-F238E27FC236}">
                  <a16:creationId xmlns:a16="http://schemas.microsoft.com/office/drawing/2014/main" id="{C82828F1-AF8E-5825-0625-3256CB9B3892}"/>
                </a:ext>
              </a:extLst>
            </p:cNvPr>
            <p:cNvGrpSpPr/>
            <p:nvPr/>
          </p:nvGrpSpPr>
          <p:grpSpPr>
            <a:xfrm>
              <a:off x="223205" y="2111328"/>
              <a:ext cx="3489814" cy="609600"/>
              <a:chOff x="989822" y="2145231"/>
              <a:chExt cx="3489814" cy="609600"/>
            </a:xfrm>
          </p:grpSpPr>
          <p:sp>
            <p:nvSpPr>
              <p:cNvPr id="135" name="Rectangle 134">
                <a:extLst>
                  <a:ext uri="{FF2B5EF4-FFF2-40B4-BE49-F238E27FC236}">
                    <a16:creationId xmlns:a16="http://schemas.microsoft.com/office/drawing/2014/main" id="{2FC40896-CF58-D520-F8A8-47AEDF48B833}"/>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6" name="Rectangle: Diagonal Corners Rounded 135">
                <a:extLst>
                  <a:ext uri="{FF2B5EF4-FFF2-40B4-BE49-F238E27FC236}">
                    <a16:creationId xmlns:a16="http://schemas.microsoft.com/office/drawing/2014/main" id="{1234E652-6856-3C9F-433A-54E0154D1B32}"/>
                  </a:ext>
                </a:extLst>
              </p:cNvPr>
              <p:cNvSpPr/>
              <p:nvPr/>
            </p:nvSpPr>
            <p:spPr>
              <a:xfrm>
                <a:off x="989822" y="2145231"/>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7" name="TextBox 136">
                <a:extLst>
                  <a:ext uri="{FF2B5EF4-FFF2-40B4-BE49-F238E27FC236}">
                    <a16:creationId xmlns:a16="http://schemas.microsoft.com/office/drawing/2014/main" id="{380B1BF8-EFBA-738B-8A41-AF5D852C91A8}"/>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CHUYỂN ĐỔI &amp; QUẢN LÝ</a:t>
                </a:r>
                <a:endParaRPr lang="vi-VN" sz="1200" dirty="0">
                  <a:solidFill>
                    <a:srgbClr val="194794"/>
                  </a:solidFill>
                  <a:latin typeface="Roboto" pitchFamily="2" charset="0"/>
                  <a:ea typeface="Roboto" pitchFamily="2" charset="0"/>
                </a:endParaRPr>
              </a:p>
            </p:txBody>
          </p:sp>
        </p:grpSp>
        <p:grpSp>
          <p:nvGrpSpPr>
            <p:cNvPr id="128" name="Group 127">
              <a:extLst>
                <a:ext uri="{FF2B5EF4-FFF2-40B4-BE49-F238E27FC236}">
                  <a16:creationId xmlns:a16="http://schemas.microsoft.com/office/drawing/2014/main" id="{AB1E98AB-7941-2C6B-25F6-A192687678FF}"/>
                </a:ext>
              </a:extLst>
            </p:cNvPr>
            <p:cNvGrpSpPr/>
            <p:nvPr/>
          </p:nvGrpSpPr>
          <p:grpSpPr>
            <a:xfrm>
              <a:off x="380520" y="2889623"/>
              <a:ext cx="3397155" cy="646331"/>
              <a:chOff x="1147137" y="2923526"/>
              <a:chExt cx="3397155" cy="646331"/>
            </a:xfrm>
          </p:grpSpPr>
          <p:sp>
            <p:nvSpPr>
              <p:cNvPr id="133" name="TextBox 132">
                <a:extLst>
                  <a:ext uri="{FF2B5EF4-FFF2-40B4-BE49-F238E27FC236}">
                    <a16:creationId xmlns:a16="http://schemas.microsoft.com/office/drawing/2014/main" id="{D9793EEE-FEEA-0A83-7AEA-7BCAD5849937}"/>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134" name="Rectangle 133">
                <a:extLst>
                  <a:ext uri="{FF2B5EF4-FFF2-40B4-BE49-F238E27FC236}">
                    <a16:creationId xmlns:a16="http://schemas.microsoft.com/office/drawing/2014/main" id="{7417E5D6-C663-B123-A3E6-4EBD57D1CDFD}"/>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129" name="Graphic 128" descr="Management with solid fill">
              <a:extLst>
                <a:ext uri="{FF2B5EF4-FFF2-40B4-BE49-F238E27FC236}">
                  <a16:creationId xmlns:a16="http://schemas.microsoft.com/office/drawing/2014/main" id="{E886DE1B-6055-5100-05D5-1C7E1C3DA21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62492" y="2094051"/>
              <a:ext cx="570934" cy="570934"/>
            </a:xfrm>
            <a:prstGeom prst="rect">
              <a:avLst/>
            </a:prstGeom>
          </p:spPr>
        </p:pic>
        <p:grpSp>
          <p:nvGrpSpPr>
            <p:cNvPr id="130" name="Group 129">
              <a:extLst>
                <a:ext uri="{FF2B5EF4-FFF2-40B4-BE49-F238E27FC236}">
                  <a16:creationId xmlns:a16="http://schemas.microsoft.com/office/drawing/2014/main" id="{C97AB8E8-79C5-CFA4-8694-582B3F427A5D}"/>
                </a:ext>
              </a:extLst>
            </p:cNvPr>
            <p:cNvGrpSpPr/>
            <p:nvPr/>
          </p:nvGrpSpPr>
          <p:grpSpPr>
            <a:xfrm>
              <a:off x="380520" y="3542024"/>
              <a:ext cx="3397155" cy="276999"/>
              <a:chOff x="1147137" y="2923526"/>
              <a:chExt cx="3397155" cy="276999"/>
            </a:xfrm>
          </p:grpSpPr>
          <p:sp>
            <p:nvSpPr>
              <p:cNvPr id="131" name="TextBox 130">
                <a:extLst>
                  <a:ext uri="{FF2B5EF4-FFF2-40B4-BE49-F238E27FC236}">
                    <a16:creationId xmlns:a16="http://schemas.microsoft.com/office/drawing/2014/main" id="{7796DE1B-AC23-0ED5-92EF-71C8985459FC}"/>
                  </a:ext>
                </a:extLst>
              </p:cNvPr>
              <p:cNvSpPr txBox="1"/>
              <p:nvPr/>
            </p:nvSpPr>
            <p:spPr>
              <a:xfrm>
                <a:off x="1383900" y="2923526"/>
                <a:ext cx="3160392"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Cấp tài khoản giao dịch điện tử cho các bên</a:t>
                </a:r>
              </a:p>
            </p:txBody>
          </p:sp>
          <p:sp>
            <p:nvSpPr>
              <p:cNvPr id="132" name="Rectangle 131">
                <a:extLst>
                  <a:ext uri="{FF2B5EF4-FFF2-40B4-BE49-F238E27FC236}">
                    <a16:creationId xmlns:a16="http://schemas.microsoft.com/office/drawing/2014/main" id="{C2C2F115-2E54-8E56-FC78-CA991E223172}"/>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38" name="Group 137">
            <a:extLst>
              <a:ext uri="{FF2B5EF4-FFF2-40B4-BE49-F238E27FC236}">
                <a16:creationId xmlns:a16="http://schemas.microsoft.com/office/drawing/2014/main" id="{4B843027-CEFB-A65E-7B11-266C06FCEE7D}"/>
              </a:ext>
            </a:extLst>
          </p:cNvPr>
          <p:cNvGrpSpPr/>
          <p:nvPr/>
        </p:nvGrpSpPr>
        <p:grpSpPr>
          <a:xfrm>
            <a:off x="28743705" y="2734260"/>
            <a:ext cx="3637596" cy="2236690"/>
            <a:chOff x="4226565" y="2111328"/>
            <a:chExt cx="3637596" cy="2236690"/>
          </a:xfrm>
        </p:grpSpPr>
        <p:sp>
          <p:nvSpPr>
            <p:cNvPr id="139" name="Rectangle: Rounded Corners 138">
              <a:extLst>
                <a:ext uri="{FF2B5EF4-FFF2-40B4-BE49-F238E27FC236}">
                  <a16:creationId xmlns:a16="http://schemas.microsoft.com/office/drawing/2014/main" id="{CB1B8418-8F3D-A833-DABC-331EE79EBCB8}"/>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0" name="Group 139">
              <a:extLst>
                <a:ext uri="{FF2B5EF4-FFF2-40B4-BE49-F238E27FC236}">
                  <a16:creationId xmlns:a16="http://schemas.microsoft.com/office/drawing/2014/main" id="{12590B50-2300-A240-D1DE-786984E88FC3}"/>
                </a:ext>
              </a:extLst>
            </p:cNvPr>
            <p:cNvGrpSpPr/>
            <p:nvPr/>
          </p:nvGrpSpPr>
          <p:grpSpPr>
            <a:xfrm>
              <a:off x="4383880" y="2889623"/>
              <a:ext cx="3397155" cy="646331"/>
              <a:chOff x="1147137" y="2923526"/>
              <a:chExt cx="3397155" cy="646331"/>
            </a:xfrm>
          </p:grpSpPr>
          <p:sp>
            <p:nvSpPr>
              <p:cNvPr id="150" name="TextBox 149">
                <a:extLst>
                  <a:ext uri="{FF2B5EF4-FFF2-40B4-BE49-F238E27FC236}">
                    <a16:creationId xmlns:a16="http://schemas.microsoft.com/office/drawing/2014/main" id="{760BB4EA-6188-2357-E432-BE697B357D0C}"/>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chức năng lập báo cáo sử dụng lao động, trích xuất dữ liệu theo mẫu quy định, hỗ trợ thanh tra và kiểm tra.</a:t>
                </a:r>
                <a:endParaRPr lang="vi-VN" sz="1200" dirty="0">
                  <a:solidFill>
                    <a:schemeClr val="bg1"/>
                  </a:solidFill>
                  <a:latin typeface="Roboto" pitchFamily="2" charset="0"/>
                  <a:ea typeface="Roboto" pitchFamily="2" charset="0"/>
                </a:endParaRPr>
              </a:p>
            </p:txBody>
          </p:sp>
          <p:sp>
            <p:nvSpPr>
              <p:cNvPr id="151" name="Rectangle 150">
                <a:extLst>
                  <a:ext uri="{FF2B5EF4-FFF2-40B4-BE49-F238E27FC236}">
                    <a16:creationId xmlns:a16="http://schemas.microsoft.com/office/drawing/2014/main" id="{326883BB-5579-88C2-8F61-7C86CBC25033}"/>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41" name="Group 140">
              <a:extLst>
                <a:ext uri="{FF2B5EF4-FFF2-40B4-BE49-F238E27FC236}">
                  <a16:creationId xmlns:a16="http://schemas.microsoft.com/office/drawing/2014/main" id="{FFFAD8A0-B62F-82DF-7BA2-93ABAF48DE12}"/>
                </a:ext>
              </a:extLst>
            </p:cNvPr>
            <p:cNvGrpSpPr/>
            <p:nvPr/>
          </p:nvGrpSpPr>
          <p:grpSpPr>
            <a:xfrm>
              <a:off x="4383880" y="3528996"/>
              <a:ext cx="3397155" cy="646331"/>
              <a:chOff x="1147137" y="2923526"/>
              <a:chExt cx="3397155" cy="646331"/>
            </a:xfrm>
          </p:grpSpPr>
          <p:sp>
            <p:nvSpPr>
              <p:cNvPr id="148" name="TextBox 147">
                <a:extLst>
                  <a:ext uri="{FF2B5EF4-FFF2-40B4-BE49-F238E27FC236}">
                    <a16:creationId xmlns:a16="http://schemas.microsoft.com/office/drawing/2014/main" id="{6B39E09F-783F-4D4A-9CE3-B28677EF4D36}"/>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các API chuẩn để kết nối, chia sẻ dữ liệu và nhận phản hồi từ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a:t>
                </a:r>
                <a:endParaRPr lang="vi-VN" sz="1200" dirty="0">
                  <a:solidFill>
                    <a:schemeClr val="bg1"/>
                  </a:solidFill>
                  <a:latin typeface="Roboto" pitchFamily="2" charset="0"/>
                  <a:ea typeface="Roboto" pitchFamily="2" charset="0"/>
                </a:endParaRPr>
              </a:p>
            </p:txBody>
          </p:sp>
          <p:sp>
            <p:nvSpPr>
              <p:cNvPr id="149" name="Rectangle 148">
                <a:extLst>
                  <a:ext uri="{FF2B5EF4-FFF2-40B4-BE49-F238E27FC236}">
                    <a16:creationId xmlns:a16="http://schemas.microsoft.com/office/drawing/2014/main" id="{84904A8F-AA4F-A0FD-82C0-3DAECC4B459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42" name="Group 141">
              <a:extLst>
                <a:ext uri="{FF2B5EF4-FFF2-40B4-BE49-F238E27FC236}">
                  <a16:creationId xmlns:a16="http://schemas.microsoft.com/office/drawing/2014/main" id="{4C3D8D4D-EB58-767A-FAE3-990C0B216B66}"/>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144" name="Group 143">
                <a:extLst>
                  <a:ext uri="{FF2B5EF4-FFF2-40B4-BE49-F238E27FC236}">
                    <a16:creationId xmlns:a16="http://schemas.microsoft.com/office/drawing/2014/main" id="{FCE66B39-4567-7299-4745-ECB4319F519A}"/>
                  </a:ext>
                </a:extLst>
              </p:cNvPr>
              <p:cNvGrpSpPr/>
              <p:nvPr/>
            </p:nvGrpSpPr>
            <p:grpSpPr>
              <a:xfrm>
                <a:off x="4792292" y="2222122"/>
                <a:ext cx="2924087" cy="388013"/>
                <a:chOff x="4792292" y="2222122"/>
                <a:chExt cx="2924087" cy="388013"/>
              </a:xfrm>
            </p:grpSpPr>
            <p:sp>
              <p:nvSpPr>
                <p:cNvPr id="146" name="Rectangle 145">
                  <a:extLst>
                    <a:ext uri="{FF2B5EF4-FFF2-40B4-BE49-F238E27FC236}">
                      <a16:creationId xmlns:a16="http://schemas.microsoft.com/office/drawing/2014/main" id="{01FCECD7-5467-D46E-75C5-0A479AADDF48}"/>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7" name="TextBox 146">
                  <a:extLst>
                    <a:ext uri="{FF2B5EF4-FFF2-40B4-BE49-F238E27FC236}">
                      <a16:creationId xmlns:a16="http://schemas.microsoft.com/office/drawing/2014/main" id="{1E73CE9A-CA89-C61F-1A23-D94D1B774BA6}"/>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BÁO CÁO &amp; TÍCH HỢP</a:t>
                  </a:r>
                  <a:endParaRPr lang="vi-VN" sz="1200" dirty="0">
                    <a:solidFill>
                      <a:srgbClr val="194794"/>
                    </a:solidFill>
                    <a:latin typeface="Roboto" pitchFamily="2" charset="0"/>
                    <a:ea typeface="Roboto" pitchFamily="2" charset="0"/>
                  </a:endParaRPr>
                </a:p>
              </p:txBody>
            </p:sp>
          </p:grpSp>
          <p:sp>
            <p:nvSpPr>
              <p:cNvPr id="145" name="Rectangle: Diagonal Corners Rounded 144">
                <a:extLst>
                  <a:ext uri="{FF2B5EF4-FFF2-40B4-BE49-F238E27FC236}">
                    <a16:creationId xmlns:a16="http://schemas.microsoft.com/office/drawing/2014/main" id="{6B4F47F0-B15C-FACF-1FF1-C457C7026DCC}"/>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143" name="Graphic 142" descr="Document with solid fill">
              <a:extLst>
                <a:ext uri="{FF2B5EF4-FFF2-40B4-BE49-F238E27FC236}">
                  <a16:creationId xmlns:a16="http://schemas.microsoft.com/office/drawing/2014/main" id="{3362F87B-3D16-AB34-6C28-3CB91976BCE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285094" y="2132543"/>
              <a:ext cx="557196" cy="557196"/>
            </a:xfrm>
            <a:prstGeom prst="rect">
              <a:avLst/>
            </a:prstGeom>
          </p:spPr>
        </p:pic>
      </p:grpSp>
      <p:sp>
        <p:nvSpPr>
          <p:cNvPr id="153" name="Arrow: Right 152">
            <a:extLst>
              <a:ext uri="{FF2B5EF4-FFF2-40B4-BE49-F238E27FC236}">
                <a16:creationId xmlns:a16="http://schemas.microsoft.com/office/drawing/2014/main" id="{D3E6457C-C8A2-113F-9639-B936F472D8F8}"/>
              </a:ext>
            </a:extLst>
          </p:cNvPr>
          <p:cNvSpPr/>
          <p:nvPr/>
        </p:nvSpPr>
        <p:spPr>
          <a:xfrm>
            <a:off x="11201400" y="5367096"/>
            <a:ext cx="751378" cy="494747"/>
          </a:xfrm>
          <a:prstGeom prst="rightArrow">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4" name="Rectangle 153">
            <a:extLst>
              <a:ext uri="{FF2B5EF4-FFF2-40B4-BE49-F238E27FC236}">
                <a16:creationId xmlns:a16="http://schemas.microsoft.com/office/drawing/2014/main" id="{F7546CCA-58F6-1E27-BF83-6D64870A7B40}"/>
              </a:ext>
            </a:extLst>
          </p:cNvPr>
          <p:cNvSpPr/>
          <p:nvPr/>
        </p:nvSpPr>
        <p:spPr>
          <a:xfrm>
            <a:off x="0" y="6218743"/>
            <a:ext cx="12192000" cy="64739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1238427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62969-DA9C-9568-1880-7A8C29A5CF1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DFA79AA-4024-4F51-2FDE-4193CB7FED4E}"/>
              </a:ext>
            </a:extLst>
          </p:cNvPr>
          <p:cNvSpPr/>
          <p:nvPr/>
        </p:nvSpPr>
        <p:spPr>
          <a:xfrm>
            <a:off x="0" y="522612"/>
            <a:ext cx="12192000" cy="30781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8FAD4813-7313-8A61-3D6F-CCC8A83D1FE1}"/>
              </a:ext>
            </a:extLst>
          </p:cNvPr>
          <p:cNvSpPr/>
          <p:nvPr/>
        </p:nvSpPr>
        <p:spPr>
          <a:xfrm>
            <a:off x="0" y="1006765"/>
            <a:ext cx="12192000" cy="5220000"/>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FD39529F-D243-4155-A8BB-730D28191EAC}"/>
              </a:ext>
            </a:extLst>
          </p:cNvPr>
          <p:cNvSpPr txBox="1"/>
          <p:nvPr/>
        </p:nvSpPr>
        <p:spPr>
          <a:xfrm>
            <a:off x="3483641" y="1087165"/>
            <a:ext cx="7646177" cy="400110"/>
          </a:xfrm>
          <a:prstGeom prst="rect">
            <a:avLst/>
          </a:prstGeom>
          <a:noFill/>
        </p:spPr>
        <p:txBody>
          <a:bodyPr wrap="square" rtlCol="0">
            <a:spAutoFit/>
          </a:bodyPr>
          <a:lstStyle/>
          <a:p>
            <a:r>
              <a:rPr lang="en-US" sz="2000" b="1" dirty="0">
                <a:solidFill>
                  <a:schemeClr val="bg1"/>
                </a:solidFill>
                <a:latin typeface="Roboto" pitchFamily="2" charset="0"/>
                <a:ea typeface="Roboto" pitchFamily="2" charset="0"/>
              </a:rPr>
              <a:t>CÁC NHÓM CHỨC NĂNG THEO NGHỊ ĐỊNH 337/2025/</a:t>
            </a:r>
            <a:r>
              <a:rPr lang="en-US" sz="2000" b="1" dirty="0" err="1">
                <a:solidFill>
                  <a:schemeClr val="bg1"/>
                </a:solidFill>
                <a:latin typeface="Roboto" pitchFamily="2" charset="0"/>
                <a:ea typeface="Roboto" pitchFamily="2" charset="0"/>
              </a:rPr>
              <a:t>NĐ</a:t>
            </a:r>
            <a:r>
              <a:rPr lang="en-US" sz="2000" b="1" dirty="0">
                <a:solidFill>
                  <a:schemeClr val="bg1"/>
                </a:solidFill>
                <a:latin typeface="Roboto" pitchFamily="2" charset="0"/>
                <a:ea typeface="Roboto" pitchFamily="2" charset="0"/>
              </a:rPr>
              <a:t>-CP</a:t>
            </a:r>
            <a:endParaRPr lang="vi-VN" sz="2000" dirty="0">
              <a:solidFill>
                <a:schemeClr val="bg1"/>
              </a:solidFill>
              <a:latin typeface="Roboto" pitchFamily="2" charset="0"/>
              <a:ea typeface="Roboto" pitchFamily="2" charset="0"/>
            </a:endParaRPr>
          </a:p>
        </p:txBody>
      </p:sp>
      <p:sp>
        <p:nvSpPr>
          <p:cNvPr id="9" name="Rectangle 8">
            <a:extLst>
              <a:ext uri="{FF2B5EF4-FFF2-40B4-BE49-F238E27FC236}">
                <a16:creationId xmlns:a16="http://schemas.microsoft.com/office/drawing/2014/main" id="{F2F302DB-9C15-AD34-213D-34C8EE586814}"/>
              </a:ext>
            </a:extLst>
          </p:cNvPr>
          <p:cNvSpPr/>
          <p:nvPr/>
        </p:nvSpPr>
        <p:spPr>
          <a:xfrm flipV="1">
            <a:off x="0" y="1490904"/>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6828B462-1920-4843-0192-B5A14A73ADD9}"/>
              </a:ext>
            </a:extLst>
          </p:cNvPr>
          <p:cNvSpPr/>
          <p:nvPr/>
        </p:nvSpPr>
        <p:spPr>
          <a:xfrm>
            <a:off x="223205" y="106132"/>
            <a:ext cx="3037231" cy="1731904"/>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4" name="Group 23">
            <a:extLst>
              <a:ext uri="{FF2B5EF4-FFF2-40B4-BE49-F238E27FC236}">
                <a16:creationId xmlns:a16="http://schemas.microsoft.com/office/drawing/2014/main" id="{BB881252-02C8-D024-3AAD-A99C63373D10}"/>
              </a:ext>
            </a:extLst>
          </p:cNvPr>
          <p:cNvGrpSpPr/>
          <p:nvPr/>
        </p:nvGrpSpPr>
        <p:grpSpPr>
          <a:xfrm>
            <a:off x="-12193258" y="2741727"/>
            <a:ext cx="3637596" cy="2236690"/>
            <a:chOff x="989822" y="2145231"/>
            <a:chExt cx="3637596" cy="2236690"/>
          </a:xfrm>
        </p:grpSpPr>
        <p:sp>
          <p:nvSpPr>
            <p:cNvPr id="13" name="Rectangle: Rounded Corners 12">
              <a:extLst>
                <a:ext uri="{FF2B5EF4-FFF2-40B4-BE49-F238E27FC236}">
                  <a16:creationId xmlns:a16="http://schemas.microsoft.com/office/drawing/2014/main" id="{BA59BDE7-3B17-1144-9557-EAC237692EA5}"/>
                </a:ext>
              </a:extLst>
            </p:cNvPr>
            <p:cNvSpPr/>
            <p:nvPr/>
          </p:nvSpPr>
          <p:spPr>
            <a:xfrm>
              <a:off x="1194097" y="2476079"/>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22">
              <a:extLst>
                <a:ext uri="{FF2B5EF4-FFF2-40B4-BE49-F238E27FC236}">
                  <a16:creationId xmlns:a16="http://schemas.microsoft.com/office/drawing/2014/main" id="{A37EA301-B78F-94DD-8291-E2355790DEED}"/>
                </a:ext>
              </a:extLst>
            </p:cNvPr>
            <p:cNvGrpSpPr/>
            <p:nvPr/>
          </p:nvGrpSpPr>
          <p:grpSpPr>
            <a:xfrm>
              <a:off x="989822" y="2145231"/>
              <a:ext cx="3489814" cy="609600"/>
              <a:chOff x="989822" y="2145231"/>
              <a:chExt cx="3489814" cy="609600"/>
            </a:xfrm>
          </p:grpSpPr>
          <p:sp>
            <p:nvSpPr>
              <p:cNvPr id="16" name="Rectangle 15">
                <a:extLst>
                  <a:ext uri="{FF2B5EF4-FFF2-40B4-BE49-F238E27FC236}">
                    <a16:creationId xmlns:a16="http://schemas.microsoft.com/office/drawing/2014/main" id="{7EA1A0B0-35A7-201E-908F-BA3A270E8CC8}"/>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44D6D32A-529F-3484-AE72-4A93AFE22D43}"/>
                  </a:ext>
                </a:extLst>
              </p:cNvPr>
              <p:cNvGrpSpPr/>
              <p:nvPr/>
            </p:nvGrpSpPr>
            <p:grpSpPr>
              <a:xfrm>
                <a:off x="989822" y="2145231"/>
                <a:ext cx="674255" cy="609600"/>
                <a:chOff x="886690" y="2139685"/>
                <a:chExt cx="674255" cy="609600"/>
              </a:xfrm>
            </p:grpSpPr>
            <p:sp>
              <p:nvSpPr>
                <p:cNvPr id="10" name="Rectangle: Diagonal Corners Rounded 9">
                  <a:extLst>
                    <a:ext uri="{FF2B5EF4-FFF2-40B4-BE49-F238E27FC236}">
                      <a16:creationId xmlns:a16="http://schemas.microsoft.com/office/drawing/2014/main" id="{0CD2D388-42D0-A94B-F972-935731970B76}"/>
                    </a:ext>
                  </a:extLst>
                </p:cNvPr>
                <p:cNvSpPr/>
                <p:nvPr/>
              </p:nvSpPr>
              <p:spPr>
                <a:xfrm>
                  <a:off x="886690" y="2139685"/>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Graphic 11" descr="Checklist with solid fill">
                  <a:extLst>
                    <a:ext uri="{FF2B5EF4-FFF2-40B4-BE49-F238E27FC236}">
                      <a16:creationId xmlns:a16="http://schemas.microsoft.com/office/drawing/2014/main" id="{154ACCD0-1F20-A08B-C4C1-F60A33C435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5217" y="2215885"/>
                  <a:ext cx="457200" cy="457200"/>
                </a:xfrm>
                <a:prstGeom prst="rect">
                  <a:avLst/>
                </a:prstGeom>
              </p:spPr>
            </p:pic>
          </p:grpSp>
          <p:sp>
            <p:nvSpPr>
              <p:cNvPr id="17" name="TextBox 16">
                <a:extLst>
                  <a:ext uri="{FF2B5EF4-FFF2-40B4-BE49-F238E27FC236}">
                    <a16:creationId xmlns:a16="http://schemas.microsoft.com/office/drawing/2014/main" id="{ADDA6906-BF3D-81E2-EBA9-1B88722D1B7D}"/>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KÝ SỐ &amp; KIỂM TRA CHỮ KÝ SỐ</a:t>
                </a:r>
                <a:endParaRPr lang="vi-VN" sz="1200" dirty="0">
                  <a:solidFill>
                    <a:srgbClr val="194794"/>
                  </a:solidFill>
                  <a:latin typeface="Roboto" pitchFamily="2" charset="0"/>
                  <a:ea typeface="Roboto" pitchFamily="2" charset="0"/>
                </a:endParaRPr>
              </a:p>
            </p:txBody>
          </p:sp>
        </p:grpSp>
        <p:grpSp>
          <p:nvGrpSpPr>
            <p:cNvPr id="19" name="Group 18">
              <a:extLst>
                <a:ext uri="{FF2B5EF4-FFF2-40B4-BE49-F238E27FC236}">
                  <a16:creationId xmlns:a16="http://schemas.microsoft.com/office/drawing/2014/main" id="{43E2234C-D6E8-1F5B-B039-1B9FBFBDC794}"/>
                </a:ext>
              </a:extLst>
            </p:cNvPr>
            <p:cNvGrpSpPr/>
            <p:nvPr/>
          </p:nvGrpSpPr>
          <p:grpSpPr>
            <a:xfrm>
              <a:off x="1147137" y="2923526"/>
              <a:ext cx="3397155" cy="646331"/>
              <a:chOff x="1147137" y="2923526"/>
              <a:chExt cx="3397155" cy="646331"/>
            </a:xfrm>
          </p:grpSpPr>
          <p:sp>
            <p:nvSpPr>
              <p:cNvPr id="15" name="TextBox 14">
                <a:extLst>
                  <a:ext uri="{FF2B5EF4-FFF2-40B4-BE49-F238E27FC236}">
                    <a16:creationId xmlns:a16="http://schemas.microsoft.com/office/drawing/2014/main" id="{18F689D4-7CF0-933A-4B6E-024C92632249}"/>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phần mềm ký số và kiểm tra chữ ký số đáp ứng Luật Giao dịch điện tử và các chuẩn kỹ thuật liên quan</a:t>
                </a:r>
                <a:endParaRPr lang="vi-VN" sz="1200" dirty="0">
                  <a:solidFill>
                    <a:schemeClr val="bg1"/>
                  </a:solidFill>
                  <a:latin typeface="Roboto" pitchFamily="2" charset="0"/>
                  <a:ea typeface="Roboto" pitchFamily="2" charset="0"/>
                </a:endParaRPr>
              </a:p>
            </p:txBody>
          </p:sp>
          <p:sp>
            <p:nvSpPr>
              <p:cNvPr id="18" name="Rectangle 17">
                <a:extLst>
                  <a:ext uri="{FF2B5EF4-FFF2-40B4-BE49-F238E27FC236}">
                    <a16:creationId xmlns:a16="http://schemas.microsoft.com/office/drawing/2014/main" id="{79B007AA-B8D2-4AAB-EF6B-10712EF6547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 name="Group 19">
              <a:extLst>
                <a:ext uri="{FF2B5EF4-FFF2-40B4-BE49-F238E27FC236}">
                  <a16:creationId xmlns:a16="http://schemas.microsoft.com/office/drawing/2014/main" id="{F493F1B8-6869-8F71-1CF7-39ABBC6FE68A}"/>
                </a:ext>
              </a:extLst>
            </p:cNvPr>
            <p:cNvGrpSpPr/>
            <p:nvPr/>
          </p:nvGrpSpPr>
          <p:grpSpPr>
            <a:xfrm>
              <a:off x="1147137" y="3562899"/>
              <a:ext cx="3397155" cy="646331"/>
              <a:chOff x="1147137" y="2923526"/>
              <a:chExt cx="3397155" cy="646331"/>
            </a:xfrm>
          </p:grpSpPr>
          <p:sp>
            <p:nvSpPr>
              <p:cNvPr id="21" name="TextBox 20">
                <a:extLst>
                  <a:ext uri="{FF2B5EF4-FFF2-40B4-BE49-F238E27FC236}">
                    <a16:creationId xmlns:a16="http://schemas.microsoft.com/office/drawing/2014/main" id="{82C5C6E1-5E6B-7E91-68C0-644E27A09E64}"/>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Hỗ trợ chứng thư số của tổ chức/doanh nghiệp (người sử dụng lao động) và cá nhân/người lao động</a:t>
                </a:r>
                <a:endParaRPr lang="vi-VN" sz="1200" dirty="0">
                  <a:solidFill>
                    <a:schemeClr val="bg1"/>
                  </a:solidFill>
                  <a:latin typeface="Roboto" pitchFamily="2" charset="0"/>
                  <a:ea typeface="Roboto" pitchFamily="2" charset="0"/>
                </a:endParaRPr>
              </a:p>
            </p:txBody>
          </p:sp>
          <p:sp>
            <p:nvSpPr>
              <p:cNvPr id="22" name="Rectangle 21">
                <a:extLst>
                  <a:ext uri="{FF2B5EF4-FFF2-40B4-BE49-F238E27FC236}">
                    <a16:creationId xmlns:a16="http://schemas.microsoft.com/office/drawing/2014/main" id="{F9582ABF-3319-5EAA-8EFE-620D524188E9}"/>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2" name="Group 1">
            <a:extLst>
              <a:ext uri="{FF2B5EF4-FFF2-40B4-BE49-F238E27FC236}">
                <a16:creationId xmlns:a16="http://schemas.microsoft.com/office/drawing/2014/main" id="{822B1818-8C58-5259-C7C1-2FBB1D2BA7FD}"/>
              </a:ext>
            </a:extLst>
          </p:cNvPr>
          <p:cNvGrpSpPr/>
          <p:nvPr/>
        </p:nvGrpSpPr>
        <p:grpSpPr>
          <a:xfrm>
            <a:off x="-8189898" y="2741727"/>
            <a:ext cx="3637596" cy="2236690"/>
            <a:chOff x="4226565" y="2111328"/>
            <a:chExt cx="3637596" cy="2236690"/>
          </a:xfrm>
        </p:grpSpPr>
        <p:sp>
          <p:nvSpPr>
            <p:cNvPr id="40" name="Rectangle: Rounded Corners 39">
              <a:extLst>
                <a:ext uri="{FF2B5EF4-FFF2-40B4-BE49-F238E27FC236}">
                  <a16:creationId xmlns:a16="http://schemas.microsoft.com/office/drawing/2014/main" id="{1DB594F6-D8CD-F3FA-A6C4-A4891B7C3AEB}"/>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2" name="Group 41">
              <a:extLst>
                <a:ext uri="{FF2B5EF4-FFF2-40B4-BE49-F238E27FC236}">
                  <a16:creationId xmlns:a16="http://schemas.microsoft.com/office/drawing/2014/main" id="{BF556C3E-F912-AB5E-0456-C962AB761756}"/>
                </a:ext>
              </a:extLst>
            </p:cNvPr>
            <p:cNvGrpSpPr/>
            <p:nvPr/>
          </p:nvGrpSpPr>
          <p:grpSpPr>
            <a:xfrm>
              <a:off x="4383880" y="2889623"/>
              <a:ext cx="3397155" cy="646331"/>
              <a:chOff x="1147137" y="2923526"/>
              <a:chExt cx="3397155" cy="646331"/>
            </a:xfrm>
          </p:grpSpPr>
          <p:sp>
            <p:nvSpPr>
              <p:cNvPr id="46" name="TextBox 45">
                <a:extLst>
                  <a:ext uri="{FF2B5EF4-FFF2-40B4-BE49-F238E27FC236}">
                    <a16:creationId xmlns:a16="http://schemas.microsoft.com/office/drawing/2014/main" id="{524571AB-DFA0-01AF-08A5-E8FCFEE4D594}"/>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các kênh định danh: </a:t>
                </a:r>
                <a:r>
                  <a:rPr lang="en-US" sz="1200" dirty="0" err="1">
                    <a:solidFill>
                      <a:schemeClr val="bg1"/>
                    </a:solidFill>
                    <a:latin typeface="Roboto" pitchFamily="2" charset="0"/>
                    <a:ea typeface="Roboto" pitchFamily="2" charset="0"/>
                  </a:rPr>
                  <a:t>VNeID</a:t>
                </a:r>
                <a:r>
                  <a:rPr lang="en-US" sz="1200" dirty="0">
                    <a:solidFill>
                      <a:schemeClr val="bg1"/>
                    </a:solidFill>
                    <a:latin typeface="Roboto" pitchFamily="2" charset="0"/>
                    <a:ea typeface="Roboto" pitchFamily="2" charset="0"/>
                  </a:rPr>
                  <a:t>/</a:t>
                </a:r>
                <a:r>
                  <a:rPr lang="en-US" sz="1200" dirty="0" err="1">
                    <a:solidFill>
                      <a:schemeClr val="bg1"/>
                    </a:solidFill>
                    <a:latin typeface="Roboto" pitchFamily="2" charset="0"/>
                    <a:ea typeface="Roboto" pitchFamily="2" charset="0"/>
                  </a:rPr>
                  <a:t>RSHUB</a:t>
                </a:r>
                <a:r>
                  <a:rPr lang="en-US" sz="1200" dirty="0">
                    <a:solidFill>
                      <a:schemeClr val="bg1"/>
                    </a:solidFill>
                    <a:latin typeface="Roboto" pitchFamily="2" charset="0"/>
                    <a:ea typeface="Roboto" pitchFamily="2" charset="0"/>
                  </a:rPr>
                  <a:t>, định danh sinh trắc, </a:t>
                </a:r>
                <a:r>
                  <a:rPr lang="en-US" sz="1200" dirty="0" err="1">
                    <a:solidFill>
                      <a:schemeClr val="bg1"/>
                    </a:solidFill>
                    <a:latin typeface="Roboto" pitchFamily="2" charset="0"/>
                    <a:ea typeface="Roboto" pitchFamily="2" charset="0"/>
                  </a:rPr>
                  <a:t>eKYC</a:t>
                </a:r>
                <a:r>
                  <a:rPr lang="en-US" sz="1200" dirty="0">
                    <a:solidFill>
                      <a:schemeClr val="bg1"/>
                    </a:solidFill>
                    <a:latin typeface="Roboto" pitchFamily="2" charset="0"/>
                    <a:ea typeface="Roboto" pitchFamily="2" charset="0"/>
                  </a:rPr>
                  <a:t>, </a:t>
                </a:r>
                <a:r>
                  <a:rPr lang="en-US" sz="1200" dirty="0" err="1">
                    <a:solidFill>
                      <a:schemeClr val="bg1"/>
                    </a:solidFill>
                    <a:latin typeface="Roboto" pitchFamily="2" charset="0"/>
                    <a:ea typeface="Roboto" pitchFamily="2" charset="0"/>
                  </a:rPr>
                  <a:t>FIDO2</a:t>
                </a:r>
                <a:r>
                  <a:rPr lang="en-US" sz="1200" dirty="0">
                    <a:solidFill>
                      <a:schemeClr val="bg1"/>
                    </a:solidFill>
                    <a:latin typeface="Roboto" pitchFamily="2" charset="0"/>
                    <a:ea typeface="Roboto" pitchFamily="2" charset="0"/>
                  </a:rPr>
                  <a:t>/Passkey, OTP (theo chính sách).</a:t>
                </a:r>
                <a:endParaRPr lang="vi-VN" sz="1200" dirty="0">
                  <a:solidFill>
                    <a:schemeClr val="bg1"/>
                  </a:solidFill>
                  <a:latin typeface="Roboto" pitchFamily="2" charset="0"/>
                  <a:ea typeface="Roboto" pitchFamily="2" charset="0"/>
                </a:endParaRPr>
              </a:p>
            </p:txBody>
          </p:sp>
          <p:sp>
            <p:nvSpPr>
              <p:cNvPr id="47" name="Rectangle 46">
                <a:extLst>
                  <a:ext uri="{FF2B5EF4-FFF2-40B4-BE49-F238E27FC236}">
                    <a16:creationId xmlns:a16="http://schemas.microsoft.com/office/drawing/2014/main" id="{2CCC1F69-DAB9-0631-C33F-C3A398759C79}"/>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3" name="Group 42">
              <a:extLst>
                <a:ext uri="{FF2B5EF4-FFF2-40B4-BE49-F238E27FC236}">
                  <a16:creationId xmlns:a16="http://schemas.microsoft.com/office/drawing/2014/main" id="{7E9CF3B8-3866-2F67-1DF9-F68D3EEF91D6}"/>
                </a:ext>
              </a:extLst>
            </p:cNvPr>
            <p:cNvGrpSpPr/>
            <p:nvPr/>
          </p:nvGrpSpPr>
          <p:grpSpPr>
            <a:xfrm>
              <a:off x="4383880" y="3528996"/>
              <a:ext cx="3397155" cy="461665"/>
              <a:chOff x="1147137" y="2923526"/>
              <a:chExt cx="3397155" cy="461665"/>
            </a:xfrm>
          </p:grpSpPr>
          <p:sp>
            <p:nvSpPr>
              <p:cNvPr id="44" name="TextBox 43">
                <a:extLst>
                  <a:ext uri="{FF2B5EF4-FFF2-40B4-BE49-F238E27FC236}">
                    <a16:creationId xmlns:a16="http://schemas.microsoft.com/office/drawing/2014/main" id="{315A8693-968D-9508-2D76-075822C23726}"/>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Tuân thủ pháp luật về định danh và xác thực điện tử</a:t>
                </a:r>
                <a:endParaRPr lang="vi-VN" sz="1200" dirty="0">
                  <a:solidFill>
                    <a:schemeClr val="bg1"/>
                  </a:solidFill>
                  <a:latin typeface="Roboto" pitchFamily="2" charset="0"/>
                  <a:ea typeface="Roboto" pitchFamily="2" charset="0"/>
                </a:endParaRPr>
              </a:p>
            </p:txBody>
          </p:sp>
          <p:sp>
            <p:nvSpPr>
              <p:cNvPr id="45" name="Rectangle 44">
                <a:extLst>
                  <a:ext uri="{FF2B5EF4-FFF2-40B4-BE49-F238E27FC236}">
                    <a16:creationId xmlns:a16="http://schemas.microsoft.com/office/drawing/2014/main" id="{796A401D-7425-8373-4930-26AE09679D6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5" name="Group 104">
              <a:extLst>
                <a:ext uri="{FF2B5EF4-FFF2-40B4-BE49-F238E27FC236}">
                  <a16:creationId xmlns:a16="http://schemas.microsoft.com/office/drawing/2014/main" id="{9A83D3C4-646D-2790-98C2-6409AF23998B}"/>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103" name="Group 102">
                <a:extLst>
                  <a:ext uri="{FF2B5EF4-FFF2-40B4-BE49-F238E27FC236}">
                    <a16:creationId xmlns:a16="http://schemas.microsoft.com/office/drawing/2014/main" id="{A3B8F7BF-F929-E6CB-C7F3-9B42AAA6E615}"/>
                  </a:ext>
                </a:extLst>
              </p:cNvPr>
              <p:cNvGrpSpPr/>
              <p:nvPr/>
            </p:nvGrpSpPr>
            <p:grpSpPr>
              <a:xfrm>
                <a:off x="4792292" y="2222122"/>
                <a:ext cx="2924087" cy="388013"/>
                <a:chOff x="4792292" y="2222122"/>
                <a:chExt cx="2924087" cy="388013"/>
              </a:xfrm>
            </p:grpSpPr>
            <p:sp>
              <p:nvSpPr>
                <p:cNvPr id="48" name="Rectangle 47">
                  <a:extLst>
                    <a:ext uri="{FF2B5EF4-FFF2-40B4-BE49-F238E27FC236}">
                      <a16:creationId xmlns:a16="http://schemas.microsoft.com/office/drawing/2014/main" id="{0CBDF7FC-C899-FB96-E9A7-936A0E807F2F}"/>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0" name="TextBox 49">
                  <a:extLst>
                    <a:ext uri="{FF2B5EF4-FFF2-40B4-BE49-F238E27FC236}">
                      <a16:creationId xmlns:a16="http://schemas.microsoft.com/office/drawing/2014/main" id="{B9780EC7-FD94-0026-593C-DDB08513F809}"/>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ĐỊNH DANH &amp; XÁC THỰC</a:t>
                  </a:r>
                  <a:endParaRPr lang="vi-VN" sz="1200" dirty="0">
                    <a:solidFill>
                      <a:srgbClr val="194794"/>
                    </a:solidFill>
                    <a:latin typeface="Roboto" pitchFamily="2" charset="0"/>
                    <a:ea typeface="Roboto" pitchFamily="2" charset="0"/>
                  </a:endParaRPr>
                </a:p>
              </p:txBody>
            </p:sp>
          </p:grpSp>
          <p:grpSp>
            <p:nvGrpSpPr>
              <p:cNvPr id="104" name="Group 103">
                <a:extLst>
                  <a:ext uri="{FF2B5EF4-FFF2-40B4-BE49-F238E27FC236}">
                    <a16:creationId xmlns:a16="http://schemas.microsoft.com/office/drawing/2014/main" id="{0E4050BA-22E6-35F9-9B5A-02E15679D567}"/>
                  </a:ext>
                </a:extLst>
              </p:cNvPr>
              <p:cNvGrpSpPr/>
              <p:nvPr/>
            </p:nvGrpSpPr>
            <p:grpSpPr>
              <a:xfrm>
                <a:off x="4226565" y="2111328"/>
                <a:ext cx="674255" cy="609600"/>
                <a:chOff x="4226565" y="2111328"/>
                <a:chExt cx="674255" cy="609600"/>
              </a:xfrm>
            </p:grpSpPr>
            <p:sp>
              <p:nvSpPr>
                <p:cNvPr id="51" name="Rectangle: Diagonal Corners Rounded 50">
                  <a:extLst>
                    <a:ext uri="{FF2B5EF4-FFF2-40B4-BE49-F238E27FC236}">
                      <a16:creationId xmlns:a16="http://schemas.microsoft.com/office/drawing/2014/main" id="{E6D92F50-06B2-9B1D-7E43-C67C80CD0A9D}"/>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02" name="Graphic 101" descr="Ui Ux with solid fill">
                  <a:extLst>
                    <a:ext uri="{FF2B5EF4-FFF2-40B4-BE49-F238E27FC236}">
                      <a16:creationId xmlns:a16="http://schemas.microsoft.com/office/drawing/2014/main" id="{1CADFB47-4415-EE62-8570-B8BE32B4B2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11412" y="2159424"/>
                  <a:ext cx="504559" cy="504559"/>
                </a:xfrm>
                <a:prstGeom prst="rect">
                  <a:avLst/>
                </a:prstGeom>
              </p:spPr>
            </p:pic>
          </p:grpSp>
        </p:grpSp>
      </p:grpSp>
      <p:grpSp>
        <p:nvGrpSpPr>
          <p:cNvPr id="118" name="Group 117">
            <a:extLst>
              <a:ext uri="{FF2B5EF4-FFF2-40B4-BE49-F238E27FC236}">
                <a16:creationId xmlns:a16="http://schemas.microsoft.com/office/drawing/2014/main" id="{29674497-B4F7-8FB7-41B4-4735FA02183F}"/>
              </a:ext>
            </a:extLst>
          </p:cNvPr>
          <p:cNvGrpSpPr/>
          <p:nvPr/>
        </p:nvGrpSpPr>
        <p:grpSpPr>
          <a:xfrm>
            <a:off x="-4186538" y="2741727"/>
            <a:ext cx="3637596" cy="2236690"/>
            <a:chOff x="8229925" y="2111328"/>
            <a:chExt cx="3637596" cy="2236690"/>
          </a:xfrm>
        </p:grpSpPr>
        <p:sp>
          <p:nvSpPr>
            <p:cNvPr id="54" name="Rectangle: Rounded Corners 53">
              <a:extLst>
                <a:ext uri="{FF2B5EF4-FFF2-40B4-BE49-F238E27FC236}">
                  <a16:creationId xmlns:a16="http://schemas.microsoft.com/office/drawing/2014/main" id="{934DD497-20BF-7CB7-60F3-A56940281421}"/>
                </a:ext>
              </a:extLst>
            </p:cNvPr>
            <p:cNvSpPr/>
            <p:nvPr/>
          </p:nvSpPr>
          <p:spPr>
            <a:xfrm>
              <a:off x="843420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6" name="Group 55">
              <a:extLst>
                <a:ext uri="{FF2B5EF4-FFF2-40B4-BE49-F238E27FC236}">
                  <a16:creationId xmlns:a16="http://schemas.microsoft.com/office/drawing/2014/main" id="{9BE90E1D-5770-9B99-2DAC-64BE96223DC6}"/>
                </a:ext>
              </a:extLst>
            </p:cNvPr>
            <p:cNvGrpSpPr/>
            <p:nvPr/>
          </p:nvGrpSpPr>
          <p:grpSpPr>
            <a:xfrm>
              <a:off x="8387240" y="2889623"/>
              <a:ext cx="3397155" cy="461665"/>
              <a:chOff x="1147137" y="2923526"/>
              <a:chExt cx="3397155" cy="461665"/>
            </a:xfrm>
          </p:grpSpPr>
          <p:sp>
            <p:nvSpPr>
              <p:cNvPr id="60" name="TextBox 59">
                <a:extLst>
                  <a:ext uri="{FF2B5EF4-FFF2-40B4-BE49-F238E27FC236}">
                    <a16:creationId xmlns:a16="http://schemas.microsoft.com/office/drawing/2014/main" id="{D562A58A-8EB9-8B21-E080-AB4469C3B0C5}"/>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Hiển thị toàn bộ nội dung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cho người lao động</a:t>
                </a:r>
                <a:endParaRPr lang="vi-VN" sz="1200" dirty="0">
                  <a:solidFill>
                    <a:schemeClr val="bg1"/>
                  </a:solidFill>
                  <a:latin typeface="Roboto" pitchFamily="2" charset="0"/>
                  <a:ea typeface="Roboto" pitchFamily="2" charset="0"/>
                </a:endParaRPr>
              </a:p>
            </p:txBody>
          </p:sp>
          <p:sp>
            <p:nvSpPr>
              <p:cNvPr id="61" name="Rectangle 60">
                <a:extLst>
                  <a:ext uri="{FF2B5EF4-FFF2-40B4-BE49-F238E27FC236}">
                    <a16:creationId xmlns:a16="http://schemas.microsoft.com/office/drawing/2014/main" id="{78FB5CB4-68E0-BC13-DB48-DF544E83E2CB}"/>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7" name="Group 56">
              <a:extLst>
                <a:ext uri="{FF2B5EF4-FFF2-40B4-BE49-F238E27FC236}">
                  <a16:creationId xmlns:a16="http://schemas.microsoft.com/office/drawing/2014/main" id="{26F75169-ADE0-0A32-7C01-FC7203D86DBC}"/>
                </a:ext>
              </a:extLst>
            </p:cNvPr>
            <p:cNvGrpSpPr/>
            <p:nvPr/>
          </p:nvGrpSpPr>
          <p:grpSpPr>
            <a:xfrm>
              <a:off x="8387240" y="3340010"/>
              <a:ext cx="3397155" cy="461665"/>
              <a:chOff x="1147137" y="2923526"/>
              <a:chExt cx="3397155" cy="461665"/>
            </a:xfrm>
          </p:grpSpPr>
          <p:sp>
            <p:nvSpPr>
              <p:cNvPr id="58" name="TextBox 57">
                <a:extLst>
                  <a:ext uri="{FF2B5EF4-FFF2-40B4-BE49-F238E27FC236}">
                    <a16:creationId xmlns:a16="http://schemas.microsoft.com/office/drawing/2014/main" id="{33B72D8D-5A00-8570-EAE2-0371DDA20A93}"/>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Yêu cầu thao tác thể hiện “đã đọc, hiểu và đồng ý” trước khi ký số</a:t>
                </a:r>
                <a:endParaRPr lang="vi-VN" sz="1200" dirty="0">
                  <a:solidFill>
                    <a:schemeClr val="bg1"/>
                  </a:solidFill>
                  <a:latin typeface="Roboto" pitchFamily="2" charset="0"/>
                  <a:ea typeface="Roboto" pitchFamily="2" charset="0"/>
                </a:endParaRPr>
              </a:p>
            </p:txBody>
          </p:sp>
          <p:sp>
            <p:nvSpPr>
              <p:cNvPr id="59" name="Rectangle 58">
                <a:extLst>
                  <a:ext uri="{FF2B5EF4-FFF2-40B4-BE49-F238E27FC236}">
                    <a16:creationId xmlns:a16="http://schemas.microsoft.com/office/drawing/2014/main" id="{5AC4698F-A7D8-6665-B98F-9F7AB94B522D}"/>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5" name="Group 94">
              <a:extLst>
                <a:ext uri="{FF2B5EF4-FFF2-40B4-BE49-F238E27FC236}">
                  <a16:creationId xmlns:a16="http://schemas.microsoft.com/office/drawing/2014/main" id="{BFA8EFEA-F904-7BCE-C507-4B603B284D2D}"/>
                </a:ext>
              </a:extLst>
            </p:cNvPr>
            <p:cNvGrpSpPr/>
            <p:nvPr/>
          </p:nvGrpSpPr>
          <p:grpSpPr>
            <a:xfrm>
              <a:off x="8387240" y="3790397"/>
              <a:ext cx="3397155" cy="461665"/>
              <a:chOff x="1147137" y="2923526"/>
              <a:chExt cx="3397155" cy="461665"/>
            </a:xfrm>
          </p:grpSpPr>
          <p:sp>
            <p:nvSpPr>
              <p:cNvPr id="96" name="TextBox 95">
                <a:extLst>
                  <a:ext uri="{FF2B5EF4-FFF2-40B4-BE49-F238E27FC236}">
                    <a16:creationId xmlns:a16="http://schemas.microsoft.com/office/drawing/2014/main" id="{0FC23570-2B5C-2F40-D57C-B304633E5D68}"/>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nhật ký truy cập: thời điểm, IP, thiết bị, phương thức xác thực</a:t>
                </a:r>
                <a:endParaRPr lang="vi-VN" sz="1200" dirty="0">
                  <a:solidFill>
                    <a:schemeClr val="bg1"/>
                  </a:solidFill>
                  <a:latin typeface="Roboto" pitchFamily="2" charset="0"/>
                  <a:ea typeface="Roboto" pitchFamily="2" charset="0"/>
                </a:endParaRPr>
              </a:p>
            </p:txBody>
          </p:sp>
          <p:sp>
            <p:nvSpPr>
              <p:cNvPr id="97" name="Rectangle 96">
                <a:extLst>
                  <a:ext uri="{FF2B5EF4-FFF2-40B4-BE49-F238E27FC236}">
                    <a16:creationId xmlns:a16="http://schemas.microsoft.com/office/drawing/2014/main" id="{AC53CEA9-A68F-F73A-489E-E39813300D6F}"/>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8" name="Group 107">
              <a:extLst>
                <a:ext uri="{FF2B5EF4-FFF2-40B4-BE49-F238E27FC236}">
                  <a16:creationId xmlns:a16="http://schemas.microsoft.com/office/drawing/2014/main" id="{59196CDF-AFEE-9A87-8F07-A7348A472318}"/>
                </a:ext>
              </a:extLst>
            </p:cNvPr>
            <p:cNvGrpSpPr/>
            <p:nvPr/>
          </p:nvGrpSpPr>
          <p:grpSpPr>
            <a:xfrm>
              <a:off x="8229925" y="2111328"/>
              <a:ext cx="3489814" cy="609600"/>
              <a:chOff x="8229925" y="2111328"/>
              <a:chExt cx="3489814" cy="609600"/>
            </a:xfrm>
            <a:effectLst>
              <a:outerShdw blurRad="63500" sx="102000" sy="102000" algn="ctr" rotWithShape="0">
                <a:prstClr val="black">
                  <a:alpha val="40000"/>
                </a:prstClr>
              </a:outerShdw>
            </a:effectLst>
          </p:grpSpPr>
          <p:grpSp>
            <p:nvGrpSpPr>
              <p:cNvPr id="55" name="Group 54">
                <a:extLst>
                  <a:ext uri="{FF2B5EF4-FFF2-40B4-BE49-F238E27FC236}">
                    <a16:creationId xmlns:a16="http://schemas.microsoft.com/office/drawing/2014/main" id="{98AEA1B3-3180-B26C-22D9-F5BF3CB631DE}"/>
                  </a:ext>
                </a:extLst>
              </p:cNvPr>
              <p:cNvGrpSpPr/>
              <p:nvPr/>
            </p:nvGrpSpPr>
            <p:grpSpPr>
              <a:xfrm>
                <a:off x="8229925" y="2111328"/>
                <a:ext cx="3489814" cy="609600"/>
                <a:chOff x="989822" y="2145231"/>
                <a:chExt cx="3489814" cy="609600"/>
              </a:xfrm>
            </p:grpSpPr>
            <p:sp>
              <p:nvSpPr>
                <p:cNvPr id="62" name="Rectangle 61">
                  <a:extLst>
                    <a:ext uri="{FF2B5EF4-FFF2-40B4-BE49-F238E27FC236}">
                      <a16:creationId xmlns:a16="http://schemas.microsoft.com/office/drawing/2014/main" id="{BA78A80C-EA4B-CDDC-94CF-0FDA72348BD0}"/>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Rectangle: Diagonal Corners Rounded 64">
                  <a:extLst>
                    <a:ext uri="{FF2B5EF4-FFF2-40B4-BE49-F238E27FC236}">
                      <a16:creationId xmlns:a16="http://schemas.microsoft.com/office/drawing/2014/main" id="{EAD23736-7960-621C-E6EC-324AA46A83B9}"/>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4" name="TextBox 63">
                  <a:extLst>
                    <a:ext uri="{FF2B5EF4-FFF2-40B4-BE49-F238E27FC236}">
                      <a16:creationId xmlns:a16="http://schemas.microsoft.com/office/drawing/2014/main" id="{0E4BEAAF-9EBC-D0FE-BBEF-DDA72FBF6207}"/>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GHI NHẬN SỰ ĐỒNG Ý</a:t>
                  </a:r>
                  <a:endParaRPr lang="vi-VN" sz="1200" dirty="0">
                    <a:solidFill>
                      <a:srgbClr val="194794"/>
                    </a:solidFill>
                    <a:latin typeface="Roboto" pitchFamily="2" charset="0"/>
                    <a:ea typeface="Roboto" pitchFamily="2" charset="0"/>
                  </a:endParaRPr>
                </a:p>
              </p:txBody>
            </p:sp>
          </p:grpSp>
          <p:pic>
            <p:nvPicPr>
              <p:cNvPr id="107" name="Graphic 106" descr="Comment Like with solid fill">
                <a:extLst>
                  <a:ext uri="{FF2B5EF4-FFF2-40B4-BE49-F238E27FC236}">
                    <a16:creationId xmlns:a16="http://schemas.microsoft.com/office/drawing/2014/main" id="{A4A6F6C0-A6B5-A40B-6937-3FF2EB8102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93957" y="2135845"/>
                <a:ext cx="546190" cy="546190"/>
              </a:xfrm>
              <a:prstGeom prst="rect">
                <a:avLst/>
              </a:prstGeom>
            </p:spPr>
          </p:pic>
        </p:grpSp>
      </p:grpSp>
      <p:grpSp>
        <p:nvGrpSpPr>
          <p:cNvPr id="7" name="Group 6">
            <a:extLst>
              <a:ext uri="{FF2B5EF4-FFF2-40B4-BE49-F238E27FC236}">
                <a16:creationId xmlns:a16="http://schemas.microsoft.com/office/drawing/2014/main" id="{93A72138-AE1B-01DE-648A-580974311F81}"/>
              </a:ext>
            </a:extLst>
          </p:cNvPr>
          <p:cNvGrpSpPr/>
          <p:nvPr/>
        </p:nvGrpSpPr>
        <p:grpSpPr>
          <a:xfrm>
            <a:off x="301731" y="2786266"/>
            <a:ext cx="3637596" cy="2236690"/>
            <a:chOff x="223205" y="4450954"/>
            <a:chExt cx="3637596" cy="2236690"/>
          </a:xfrm>
        </p:grpSpPr>
        <p:sp>
          <p:nvSpPr>
            <p:cNvPr id="26" name="Rectangle: Rounded Corners 25">
              <a:extLst>
                <a:ext uri="{FF2B5EF4-FFF2-40B4-BE49-F238E27FC236}">
                  <a16:creationId xmlns:a16="http://schemas.microsoft.com/office/drawing/2014/main" id="{B16298D4-FFB6-AB44-FD8F-F5E2762CFB21}"/>
                </a:ext>
              </a:extLst>
            </p:cNvPr>
            <p:cNvSpPr/>
            <p:nvPr/>
          </p:nvSpPr>
          <p:spPr>
            <a:xfrm>
              <a:off x="42748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8" name="Group 27">
              <a:extLst>
                <a:ext uri="{FF2B5EF4-FFF2-40B4-BE49-F238E27FC236}">
                  <a16:creationId xmlns:a16="http://schemas.microsoft.com/office/drawing/2014/main" id="{71A2439A-9E65-DE66-5B53-8C215F4929AE}"/>
                </a:ext>
              </a:extLst>
            </p:cNvPr>
            <p:cNvGrpSpPr/>
            <p:nvPr/>
          </p:nvGrpSpPr>
          <p:grpSpPr>
            <a:xfrm>
              <a:off x="380520" y="5229249"/>
              <a:ext cx="3397155" cy="461665"/>
              <a:chOff x="1147137" y="2923526"/>
              <a:chExt cx="3397155" cy="461665"/>
            </a:xfrm>
          </p:grpSpPr>
          <p:sp>
            <p:nvSpPr>
              <p:cNvPr id="32" name="TextBox 31">
                <a:extLst>
                  <a:ext uri="{FF2B5EF4-FFF2-40B4-BE49-F238E27FC236}">
                    <a16:creationId xmlns:a16="http://schemas.microsoft.com/office/drawing/2014/main" id="{960B7A2F-7B9E-88E2-3597-9188E2544E03}"/>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Sau khi đủ chữ ký số, hệ thống tạo băm (hash) nội dung </a:t>
                </a:r>
                <a:r>
                  <a:rPr lang="en-US" sz="1200" dirty="0" err="1">
                    <a:solidFill>
                      <a:schemeClr val="bg1"/>
                    </a:solidFill>
                    <a:latin typeface="Roboto" pitchFamily="2" charset="0"/>
                    <a:ea typeface="Roboto" pitchFamily="2" charset="0"/>
                  </a:rPr>
                  <a:t>HĐLĐ</a:t>
                </a:r>
                <a:endParaRPr lang="vi-VN" sz="1200" dirty="0">
                  <a:solidFill>
                    <a:schemeClr val="bg1"/>
                  </a:solidFill>
                  <a:latin typeface="Roboto" pitchFamily="2" charset="0"/>
                  <a:ea typeface="Roboto" pitchFamily="2" charset="0"/>
                </a:endParaRPr>
              </a:p>
            </p:txBody>
          </p:sp>
          <p:sp>
            <p:nvSpPr>
              <p:cNvPr id="33" name="Rectangle 32">
                <a:extLst>
                  <a:ext uri="{FF2B5EF4-FFF2-40B4-BE49-F238E27FC236}">
                    <a16:creationId xmlns:a16="http://schemas.microsoft.com/office/drawing/2014/main" id="{829EBFE1-E3B3-4F21-9454-8E7C02F6B4F2}"/>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9" name="Group 28">
              <a:extLst>
                <a:ext uri="{FF2B5EF4-FFF2-40B4-BE49-F238E27FC236}">
                  <a16:creationId xmlns:a16="http://schemas.microsoft.com/office/drawing/2014/main" id="{01A4F1B6-FC7A-AC26-9D17-4644F433D963}"/>
                </a:ext>
              </a:extLst>
            </p:cNvPr>
            <p:cNvGrpSpPr/>
            <p:nvPr/>
          </p:nvGrpSpPr>
          <p:grpSpPr>
            <a:xfrm>
              <a:off x="380520" y="5682408"/>
              <a:ext cx="3397155" cy="461665"/>
              <a:chOff x="1147137" y="2923526"/>
              <a:chExt cx="3397155" cy="461665"/>
            </a:xfrm>
          </p:grpSpPr>
          <p:sp>
            <p:nvSpPr>
              <p:cNvPr id="30" name="TextBox 29">
                <a:extLst>
                  <a:ext uri="{FF2B5EF4-FFF2-40B4-BE49-F238E27FC236}">
                    <a16:creationId xmlns:a16="http://schemas.microsoft.com/office/drawing/2014/main" id="{BDE68312-E271-EEAC-F667-A2B9D8CAAF42}"/>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Đóng dấu thời gian (timestamp) và ghi nhận nhật ký bằng chứng</a:t>
                </a:r>
                <a:endParaRPr lang="vi-VN" sz="1200" dirty="0">
                  <a:solidFill>
                    <a:schemeClr val="bg1"/>
                  </a:solidFill>
                  <a:latin typeface="Roboto" pitchFamily="2" charset="0"/>
                  <a:ea typeface="Roboto" pitchFamily="2" charset="0"/>
                </a:endParaRPr>
              </a:p>
            </p:txBody>
          </p:sp>
          <p:sp>
            <p:nvSpPr>
              <p:cNvPr id="31" name="Rectangle 30">
                <a:extLst>
                  <a:ext uri="{FF2B5EF4-FFF2-40B4-BE49-F238E27FC236}">
                    <a16:creationId xmlns:a16="http://schemas.microsoft.com/office/drawing/2014/main" id="{7C3493BE-49E2-33D2-CE28-71ADE6900EE7}"/>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8" name="Group 97">
              <a:extLst>
                <a:ext uri="{FF2B5EF4-FFF2-40B4-BE49-F238E27FC236}">
                  <a16:creationId xmlns:a16="http://schemas.microsoft.com/office/drawing/2014/main" id="{F4E18ABD-25EC-17B1-3659-B35EB160F00E}"/>
                </a:ext>
              </a:extLst>
            </p:cNvPr>
            <p:cNvGrpSpPr/>
            <p:nvPr/>
          </p:nvGrpSpPr>
          <p:grpSpPr>
            <a:xfrm>
              <a:off x="380520" y="6135566"/>
              <a:ext cx="3397155" cy="461665"/>
              <a:chOff x="1147137" y="2923526"/>
              <a:chExt cx="3397155" cy="461665"/>
            </a:xfrm>
          </p:grpSpPr>
          <p:sp>
            <p:nvSpPr>
              <p:cNvPr id="99" name="TextBox 98">
                <a:extLst>
                  <a:ext uri="{FF2B5EF4-FFF2-40B4-BE49-F238E27FC236}">
                    <a16:creationId xmlns:a16="http://schemas.microsoft.com/office/drawing/2014/main" id="{09413850-9E3F-CD81-078A-0251FB0D91F6}"/>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Thực hiện chứng thực thông điệp dữ liệu với tư cách nhà cung cấp dịch vụ tin cậy</a:t>
                </a:r>
                <a:endParaRPr lang="vi-VN" sz="1200" dirty="0">
                  <a:solidFill>
                    <a:schemeClr val="bg1"/>
                  </a:solidFill>
                  <a:latin typeface="Roboto" pitchFamily="2" charset="0"/>
                  <a:ea typeface="Roboto" pitchFamily="2" charset="0"/>
                </a:endParaRPr>
              </a:p>
            </p:txBody>
          </p:sp>
          <p:sp>
            <p:nvSpPr>
              <p:cNvPr id="100" name="Rectangle 99">
                <a:extLst>
                  <a:ext uri="{FF2B5EF4-FFF2-40B4-BE49-F238E27FC236}">
                    <a16:creationId xmlns:a16="http://schemas.microsoft.com/office/drawing/2014/main" id="{2C9EF07F-84C7-F877-A3B4-FAA5C633766C}"/>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1" name="Group 110">
              <a:extLst>
                <a:ext uri="{FF2B5EF4-FFF2-40B4-BE49-F238E27FC236}">
                  <a16:creationId xmlns:a16="http://schemas.microsoft.com/office/drawing/2014/main" id="{9F0E343E-A54C-4300-C444-5F1A3C2F2E3C}"/>
                </a:ext>
              </a:extLst>
            </p:cNvPr>
            <p:cNvGrpSpPr/>
            <p:nvPr/>
          </p:nvGrpSpPr>
          <p:grpSpPr>
            <a:xfrm>
              <a:off x="223205" y="4450954"/>
              <a:ext cx="3489814" cy="609600"/>
              <a:chOff x="223205" y="4450954"/>
              <a:chExt cx="3489814" cy="609600"/>
            </a:xfrm>
            <a:effectLst>
              <a:outerShdw blurRad="63500" sx="102000" sy="102000" algn="ctr" rotWithShape="0">
                <a:prstClr val="black">
                  <a:alpha val="40000"/>
                </a:prstClr>
              </a:outerShdw>
            </a:effectLst>
          </p:grpSpPr>
          <p:grpSp>
            <p:nvGrpSpPr>
              <p:cNvPr id="27" name="Group 26">
                <a:extLst>
                  <a:ext uri="{FF2B5EF4-FFF2-40B4-BE49-F238E27FC236}">
                    <a16:creationId xmlns:a16="http://schemas.microsoft.com/office/drawing/2014/main" id="{55211815-C04B-4523-9EFC-EEDAA02D4571}"/>
                  </a:ext>
                </a:extLst>
              </p:cNvPr>
              <p:cNvGrpSpPr/>
              <p:nvPr/>
            </p:nvGrpSpPr>
            <p:grpSpPr>
              <a:xfrm>
                <a:off x="223205" y="4450954"/>
                <a:ext cx="3489814" cy="609600"/>
                <a:chOff x="989822" y="2145231"/>
                <a:chExt cx="3489814" cy="609600"/>
              </a:xfrm>
            </p:grpSpPr>
            <p:sp>
              <p:nvSpPr>
                <p:cNvPr id="34" name="Rectangle 33">
                  <a:extLst>
                    <a:ext uri="{FF2B5EF4-FFF2-40B4-BE49-F238E27FC236}">
                      <a16:creationId xmlns:a16="http://schemas.microsoft.com/office/drawing/2014/main" id="{3F000C13-0597-50C6-6277-C7F6FBC26B78}"/>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Rectangle: Diagonal Corners Rounded 36">
                  <a:extLst>
                    <a:ext uri="{FF2B5EF4-FFF2-40B4-BE49-F238E27FC236}">
                      <a16:creationId xmlns:a16="http://schemas.microsoft.com/office/drawing/2014/main" id="{44B158DF-5BE3-4CF7-4624-58836B7E024D}"/>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TextBox 35">
                  <a:extLst>
                    <a:ext uri="{FF2B5EF4-FFF2-40B4-BE49-F238E27FC236}">
                      <a16:creationId xmlns:a16="http://schemas.microsoft.com/office/drawing/2014/main" id="{E75456F7-1739-5871-8C51-DFA8BE56A3BA}"/>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CHỨNG THỰC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endParaRPr lang="vi-VN" sz="1200" dirty="0">
                    <a:solidFill>
                      <a:srgbClr val="194794"/>
                    </a:solidFill>
                    <a:latin typeface="Roboto" pitchFamily="2" charset="0"/>
                    <a:ea typeface="Roboto" pitchFamily="2" charset="0"/>
                  </a:endParaRPr>
                </a:p>
              </p:txBody>
            </p:sp>
          </p:grpSp>
          <p:pic>
            <p:nvPicPr>
              <p:cNvPr id="110" name="Graphic 109" descr="Contract with solid fill">
                <a:extLst>
                  <a:ext uri="{FF2B5EF4-FFF2-40B4-BE49-F238E27FC236}">
                    <a16:creationId xmlns:a16="http://schemas.microsoft.com/office/drawing/2014/main" id="{F7DF708D-CD67-1E69-24F1-0A5E5E75EE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9512" y="4497342"/>
                <a:ext cx="505328" cy="505328"/>
              </a:xfrm>
              <a:prstGeom prst="rect">
                <a:avLst/>
              </a:prstGeom>
            </p:spPr>
          </p:pic>
        </p:grpSp>
      </p:grpSp>
      <p:grpSp>
        <p:nvGrpSpPr>
          <p:cNvPr id="25" name="Group 24">
            <a:extLst>
              <a:ext uri="{FF2B5EF4-FFF2-40B4-BE49-F238E27FC236}">
                <a16:creationId xmlns:a16="http://schemas.microsoft.com/office/drawing/2014/main" id="{6B8F6AD1-81C5-6B30-2A20-C52D10CA2A59}"/>
              </a:ext>
            </a:extLst>
          </p:cNvPr>
          <p:cNvGrpSpPr/>
          <p:nvPr/>
        </p:nvGrpSpPr>
        <p:grpSpPr>
          <a:xfrm>
            <a:off x="4305091" y="2786266"/>
            <a:ext cx="3637596" cy="2236690"/>
            <a:chOff x="4226565" y="4450954"/>
            <a:chExt cx="3637596" cy="2236690"/>
          </a:xfrm>
        </p:grpSpPr>
        <p:sp>
          <p:nvSpPr>
            <p:cNvPr id="68" name="Rectangle: Rounded Corners 67">
              <a:extLst>
                <a:ext uri="{FF2B5EF4-FFF2-40B4-BE49-F238E27FC236}">
                  <a16:creationId xmlns:a16="http://schemas.microsoft.com/office/drawing/2014/main" id="{03176F4E-15DA-36F6-7BA3-7E068433AFEA}"/>
                </a:ext>
              </a:extLst>
            </p:cNvPr>
            <p:cNvSpPr/>
            <p:nvPr/>
          </p:nvSpPr>
          <p:spPr>
            <a:xfrm>
              <a:off x="443084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70" name="Group 69">
              <a:extLst>
                <a:ext uri="{FF2B5EF4-FFF2-40B4-BE49-F238E27FC236}">
                  <a16:creationId xmlns:a16="http://schemas.microsoft.com/office/drawing/2014/main" id="{A45A5299-2A7C-DF47-DABE-BD488D201614}"/>
                </a:ext>
              </a:extLst>
            </p:cNvPr>
            <p:cNvGrpSpPr/>
            <p:nvPr/>
          </p:nvGrpSpPr>
          <p:grpSpPr>
            <a:xfrm>
              <a:off x="4383880" y="5386261"/>
              <a:ext cx="3397155" cy="461665"/>
              <a:chOff x="1147137" y="2923526"/>
              <a:chExt cx="3397155" cy="461665"/>
            </a:xfrm>
          </p:grpSpPr>
          <p:sp>
            <p:nvSpPr>
              <p:cNvPr id="74" name="TextBox 73">
                <a:extLst>
                  <a:ext uri="{FF2B5EF4-FFF2-40B4-BE49-F238E27FC236}">
                    <a16:creationId xmlns:a16="http://schemas.microsoft.com/office/drawing/2014/main" id="{4FC152A2-F606-F9B2-9294-00E1299EE8B9}"/>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Tự động gửi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lên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trong thời hạn quy định</a:t>
                </a:r>
                <a:endParaRPr lang="vi-VN" sz="1200" dirty="0">
                  <a:solidFill>
                    <a:schemeClr val="bg1"/>
                  </a:solidFill>
                  <a:latin typeface="Roboto" pitchFamily="2" charset="0"/>
                  <a:ea typeface="Roboto" pitchFamily="2" charset="0"/>
                </a:endParaRPr>
              </a:p>
            </p:txBody>
          </p:sp>
          <p:sp>
            <p:nvSpPr>
              <p:cNvPr id="75" name="Rectangle 74">
                <a:extLst>
                  <a:ext uri="{FF2B5EF4-FFF2-40B4-BE49-F238E27FC236}">
                    <a16:creationId xmlns:a16="http://schemas.microsoft.com/office/drawing/2014/main" id="{1312B79A-C34D-A084-4CEB-06E6BE9D7D7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1" name="Group 70">
              <a:extLst>
                <a:ext uri="{FF2B5EF4-FFF2-40B4-BE49-F238E27FC236}">
                  <a16:creationId xmlns:a16="http://schemas.microsoft.com/office/drawing/2014/main" id="{6A01B052-E8FE-5EA3-54F2-2CC8E89DA585}"/>
                </a:ext>
              </a:extLst>
            </p:cNvPr>
            <p:cNvGrpSpPr/>
            <p:nvPr/>
          </p:nvGrpSpPr>
          <p:grpSpPr>
            <a:xfrm>
              <a:off x="4383880" y="5868622"/>
              <a:ext cx="3397155" cy="461665"/>
              <a:chOff x="1147137" y="2923526"/>
              <a:chExt cx="3397155" cy="461665"/>
            </a:xfrm>
          </p:grpSpPr>
          <p:sp>
            <p:nvSpPr>
              <p:cNvPr id="72" name="TextBox 71">
                <a:extLst>
                  <a:ext uri="{FF2B5EF4-FFF2-40B4-BE49-F238E27FC236}">
                    <a16:creationId xmlns:a16="http://schemas.microsoft.com/office/drawing/2014/main" id="{813767E4-B4B5-46A5-016D-E802AF9AAE5E}"/>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Nhận và lưu ID hợp đồng, gắn vào hồ sơ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trong hệ thống </a:t>
                </a:r>
                <a:r>
                  <a:rPr lang="en-US" sz="1200" dirty="0" err="1">
                    <a:solidFill>
                      <a:schemeClr val="bg1"/>
                    </a:solidFill>
                    <a:latin typeface="Roboto" pitchFamily="2" charset="0"/>
                    <a:ea typeface="Roboto" pitchFamily="2" charset="0"/>
                  </a:rPr>
                  <a:t>GoPaperless</a:t>
                </a:r>
                <a:endParaRPr lang="vi-VN" sz="1200" dirty="0">
                  <a:solidFill>
                    <a:schemeClr val="bg1"/>
                  </a:solidFill>
                  <a:latin typeface="Roboto" pitchFamily="2" charset="0"/>
                  <a:ea typeface="Roboto" pitchFamily="2" charset="0"/>
                </a:endParaRPr>
              </a:p>
            </p:txBody>
          </p:sp>
          <p:sp>
            <p:nvSpPr>
              <p:cNvPr id="73" name="Rectangle 72">
                <a:extLst>
                  <a:ext uri="{FF2B5EF4-FFF2-40B4-BE49-F238E27FC236}">
                    <a16:creationId xmlns:a16="http://schemas.microsoft.com/office/drawing/2014/main" id="{88A33EFB-CFFD-3D75-A66C-F3B65848D41B}"/>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4" name="Group 113">
              <a:extLst>
                <a:ext uri="{FF2B5EF4-FFF2-40B4-BE49-F238E27FC236}">
                  <a16:creationId xmlns:a16="http://schemas.microsoft.com/office/drawing/2014/main" id="{B485FA38-6357-3604-9BF6-F6AB278D6F70}"/>
                </a:ext>
              </a:extLst>
            </p:cNvPr>
            <p:cNvGrpSpPr/>
            <p:nvPr/>
          </p:nvGrpSpPr>
          <p:grpSpPr>
            <a:xfrm>
              <a:off x="4226565" y="4450954"/>
              <a:ext cx="3489814" cy="685800"/>
              <a:chOff x="4226565" y="4450954"/>
              <a:chExt cx="3489814" cy="685800"/>
            </a:xfrm>
            <a:effectLst>
              <a:outerShdw blurRad="63500" sx="102000" sy="102000" algn="ctr" rotWithShape="0">
                <a:prstClr val="black">
                  <a:alpha val="40000"/>
                </a:prstClr>
              </a:outerShdw>
            </a:effectLst>
          </p:grpSpPr>
          <p:grpSp>
            <p:nvGrpSpPr>
              <p:cNvPr id="69" name="Group 68">
                <a:extLst>
                  <a:ext uri="{FF2B5EF4-FFF2-40B4-BE49-F238E27FC236}">
                    <a16:creationId xmlns:a16="http://schemas.microsoft.com/office/drawing/2014/main" id="{17C39756-C8F2-537A-9929-3C483472A405}"/>
                  </a:ext>
                </a:extLst>
              </p:cNvPr>
              <p:cNvGrpSpPr/>
              <p:nvPr/>
            </p:nvGrpSpPr>
            <p:grpSpPr>
              <a:xfrm>
                <a:off x="4226565" y="4450954"/>
                <a:ext cx="3489814" cy="685800"/>
                <a:chOff x="989822" y="2145231"/>
                <a:chExt cx="3489814" cy="685800"/>
              </a:xfrm>
            </p:grpSpPr>
            <p:sp>
              <p:nvSpPr>
                <p:cNvPr id="76" name="Rectangle 75">
                  <a:extLst>
                    <a:ext uri="{FF2B5EF4-FFF2-40B4-BE49-F238E27FC236}">
                      <a16:creationId xmlns:a16="http://schemas.microsoft.com/office/drawing/2014/main" id="{91459930-5FF8-7B1F-99FB-37F29746A110}"/>
                    </a:ext>
                  </a:extLst>
                </p:cNvPr>
                <p:cNvSpPr/>
                <p:nvPr/>
              </p:nvSpPr>
              <p:spPr>
                <a:xfrm>
                  <a:off x="1555549" y="2256025"/>
                  <a:ext cx="2924087" cy="57500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9" name="Rectangle: Diagonal Corners Rounded 78">
                  <a:extLst>
                    <a:ext uri="{FF2B5EF4-FFF2-40B4-BE49-F238E27FC236}">
                      <a16:creationId xmlns:a16="http://schemas.microsoft.com/office/drawing/2014/main" id="{D4240817-99AD-1CCE-4D30-5C5D128C6FD5}"/>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8" name="TextBox 77">
                  <a:extLst>
                    <a:ext uri="{FF2B5EF4-FFF2-40B4-BE49-F238E27FC236}">
                      <a16:creationId xmlns:a16="http://schemas.microsoft.com/office/drawing/2014/main" id="{5E43BA3A-A924-8310-92A3-4FBA4C4DBB29}"/>
                    </a:ext>
                  </a:extLst>
                </p:cNvPr>
                <p:cNvSpPr txBox="1"/>
                <p:nvPr/>
              </p:nvSpPr>
              <p:spPr>
                <a:xfrm>
                  <a:off x="1664076" y="2311532"/>
                  <a:ext cx="2815560" cy="461665"/>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KẾT NỐI NỀN TẢNG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p>
                <a:p>
                  <a:r>
                    <a:rPr lang="en-US" sz="1200" b="1" dirty="0">
                      <a:solidFill>
                        <a:srgbClr val="194794"/>
                      </a:solidFill>
                      <a:latin typeface="Roboto" pitchFamily="2" charset="0"/>
                      <a:ea typeface="Roboto" pitchFamily="2" charset="0"/>
                    </a:rPr>
                    <a:t>&amp; GẮN ID HỢP ĐỒNG</a:t>
                  </a:r>
                  <a:endParaRPr lang="vi-VN" sz="1200" dirty="0">
                    <a:solidFill>
                      <a:srgbClr val="194794"/>
                    </a:solidFill>
                    <a:latin typeface="Roboto" pitchFamily="2" charset="0"/>
                    <a:ea typeface="Roboto" pitchFamily="2" charset="0"/>
                  </a:endParaRPr>
                </a:p>
              </p:txBody>
            </p:sp>
          </p:grpSp>
          <p:pic>
            <p:nvPicPr>
              <p:cNvPr id="113" name="Graphic 112" descr="Connections with solid fill">
                <a:extLst>
                  <a:ext uri="{FF2B5EF4-FFF2-40B4-BE49-F238E27FC236}">
                    <a16:creationId xmlns:a16="http://schemas.microsoft.com/office/drawing/2014/main" id="{CC7C4A3C-FB41-DF20-DB34-81896E7BC60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51284" y="4467175"/>
                <a:ext cx="606711" cy="606711"/>
              </a:xfrm>
              <a:prstGeom prst="rect">
                <a:avLst/>
              </a:prstGeom>
            </p:spPr>
          </p:pic>
        </p:grpSp>
      </p:grpSp>
      <p:grpSp>
        <p:nvGrpSpPr>
          <p:cNvPr id="120" name="Group 119">
            <a:extLst>
              <a:ext uri="{FF2B5EF4-FFF2-40B4-BE49-F238E27FC236}">
                <a16:creationId xmlns:a16="http://schemas.microsoft.com/office/drawing/2014/main" id="{843EBE85-C73B-F2D0-373F-F259A082C872}"/>
              </a:ext>
            </a:extLst>
          </p:cNvPr>
          <p:cNvGrpSpPr/>
          <p:nvPr/>
        </p:nvGrpSpPr>
        <p:grpSpPr>
          <a:xfrm>
            <a:off x="8308451" y="2786266"/>
            <a:ext cx="3637596" cy="2236690"/>
            <a:chOff x="8229925" y="4450954"/>
            <a:chExt cx="3637596" cy="2236690"/>
          </a:xfrm>
        </p:grpSpPr>
        <p:sp>
          <p:nvSpPr>
            <p:cNvPr id="82" name="Rectangle: Rounded Corners 81">
              <a:extLst>
                <a:ext uri="{FF2B5EF4-FFF2-40B4-BE49-F238E27FC236}">
                  <a16:creationId xmlns:a16="http://schemas.microsoft.com/office/drawing/2014/main" id="{64897830-AC70-88E1-8F1A-72006C9AD803}"/>
                </a:ext>
              </a:extLst>
            </p:cNvPr>
            <p:cNvSpPr/>
            <p:nvPr/>
          </p:nvSpPr>
          <p:spPr>
            <a:xfrm>
              <a:off x="843420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4" name="Group 83">
              <a:extLst>
                <a:ext uri="{FF2B5EF4-FFF2-40B4-BE49-F238E27FC236}">
                  <a16:creationId xmlns:a16="http://schemas.microsoft.com/office/drawing/2014/main" id="{98278189-D060-9DB3-3CB8-87ED5AC82ABF}"/>
                </a:ext>
              </a:extLst>
            </p:cNvPr>
            <p:cNvGrpSpPr/>
            <p:nvPr/>
          </p:nvGrpSpPr>
          <p:grpSpPr>
            <a:xfrm>
              <a:off x="8387240" y="5229249"/>
              <a:ext cx="3397155" cy="461665"/>
              <a:chOff x="1147137" y="2923526"/>
              <a:chExt cx="3397155" cy="461665"/>
            </a:xfrm>
          </p:grpSpPr>
          <p:sp>
            <p:nvSpPr>
              <p:cNvPr id="88" name="TextBox 87">
                <a:extLst>
                  <a:ext uri="{FF2B5EF4-FFF2-40B4-BE49-F238E27FC236}">
                    <a16:creationId xmlns:a16="http://schemas.microsoft.com/office/drawing/2014/main" id="{71CFD250-2F41-9617-6CF6-1AC456362C3B}"/>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trữ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và log liên quan trên hạ tầng an toàn, phân quyền truy cập</a:t>
                </a:r>
                <a:endParaRPr lang="vi-VN" sz="1200" dirty="0">
                  <a:solidFill>
                    <a:schemeClr val="bg1"/>
                  </a:solidFill>
                  <a:latin typeface="Roboto" pitchFamily="2" charset="0"/>
                  <a:ea typeface="Roboto" pitchFamily="2" charset="0"/>
                </a:endParaRPr>
              </a:p>
            </p:txBody>
          </p:sp>
          <p:sp>
            <p:nvSpPr>
              <p:cNvPr id="89" name="Rectangle 88">
                <a:extLst>
                  <a:ext uri="{FF2B5EF4-FFF2-40B4-BE49-F238E27FC236}">
                    <a16:creationId xmlns:a16="http://schemas.microsoft.com/office/drawing/2014/main" id="{5ECA9BEC-0988-F8FE-38B5-CC91D640657E}"/>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5" name="Group 84">
              <a:extLst>
                <a:ext uri="{FF2B5EF4-FFF2-40B4-BE49-F238E27FC236}">
                  <a16:creationId xmlns:a16="http://schemas.microsoft.com/office/drawing/2014/main" id="{73E9B0B1-16D1-1508-B93A-905FCBAA4F3E}"/>
                </a:ext>
              </a:extLst>
            </p:cNvPr>
            <p:cNvGrpSpPr/>
            <p:nvPr/>
          </p:nvGrpSpPr>
          <p:grpSpPr>
            <a:xfrm>
              <a:off x="8387240" y="5711604"/>
              <a:ext cx="3397155" cy="646331"/>
              <a:chOff x="1147137" y="2923526"/>
              <a:chExt cx="3397155" cy="646331"/>
            </a:xfrm>
          </p:grpSpPr>
          <p:sp>
            <p:nvSpPr>
              <p:cNvPr id="86" name="TextBox 85">
                <a:extLst>
                  <a:ext uri="{FF2B5EF4-FFF2-40B4-BE49-F238E27FC236}">
                    <a16:creationId xmlns:a16="http://schemas.microsoft.com/office/drawing/2014/main" id="{C3BF673A-DEF0-E4AD-90BC-58E60BD06232}"/>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87" name="Rectangle 86">
                <a:extLst>
                  <a:ext uri="{FF2B5EF4-FFF2-40B4-BE49-F238E27FC236}">
                    <a16:creationId xmlns:a16="http://schemas.microsoft.com/office/drawing/2014/main" id="{D24DD2D6-5146-5A73-89BF-CCB4D732C869}"/>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7" name="Group 116">
              <a:extLst>
                <a:ext uri="{FF2B5EF4-FFF2-40B4-BE49-F238E27FC236}">
                  <a16:creationId xmlns:a16="http://schemas.microsoft.com/office/drawing/2014/main" id="{DE45FA55-C6B9-A1CF-BB0A-852D0F6D0A47}"/>
                </a:ext>
              </a:extLst>
            </p:cNvPr>
            <p:cNvGrpSpPr/>
            <p:nvPr/>
          </p:nvGrpSpPr>
          <p:grpSpPr>
            <a:xfrm>
              <a:off x="8229925" y="4450954"/>
              <a:ext cx="3489814" cy="637911"/>
              <a:chOff x="8229925" y="4450954"/>
              <a:chExt cx="3489814" cy="637911"/>
            </a:xfrm>
            <a:effectLst>
              <a:outerShdw blurRad="63500" sx="102000" sy="102000" algn="ctr" rotWithShape="0">
                <a:prstClr val="black">
                  <a:alpha val="40000"/>
                </a:prstClr>
              </a:outerShdw>
            </a:effectLst>
          </p:grpSpPr>
          <p:grpSp>
            <p:nvGrpSpPr>
              <p:cNvPr id="83" name="Group 82">
                <a:extLst>
                  <a:ext uri="{FF2B5EF4-FFF2-40B4-BE49-F238E27FC236}">
                    <a16:creationId xmlns:a16="http://schemas.microsoft.com/office/drawing/2014/main" id="{CF1DF1F4-E2F8-07BD-579C-DB143FF18836}"/>
                  </a:ext>
                </a:extLst>
              </p:cNvPr>
              <p:cNvGrpSpPr/>
              <p:nvPr/>
            </p:nvGrpSpPr>
            <p:grpSpPr>
              <a:xfrm>
                <a:off x="8229925" y="4450954"/>
                <a:ext cx="3489814" cy="609600"/>
                <a:chOff x="989822" y="2145231"/>
                <a:chExt cx="3489814" cy="609600"/>
              </a:xfrm>
            </p:grpSpPr>
            <p:sp>
              <p:nvSpPr>
                <p:cNvPr id="90" name="Rectangle 89">
                  <a:extLst>
                    <a:ext uri="{FF2B5EF4-FFF2-40B4-BE49-F238E27FC236}">
                      <a16:creationId xmlns:a16="http://schemas.microsoft.com/office/drawing/2014/main" id="{082D5B58-72B2-FF25-0C41-6C7574986B3B}"/>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3" name="Rectangle: Diagonal Corners Rounded 92">
                  <a:extLst>
                    <a:ext uri="{FF2B5EF4-FFF2-40B4-BE49-F238E27FC236}">
                      <a16:creationId xmlns:a16="http://schemas.microsoft.com/office/drawing/2014/main" id="{A93EDBEB-4EAC-AEC4-EC5A-63BEFBAB37A1}"/>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2" name="TextBox 91">
                  <a:extLst>
                    <a:ext uri="{FF2B5EF4-FFF2-40B4-BE49-F238E27FC236}">
                      <a16:creationId xmlns:a16="http://schemas.microsoft.com/office/drawing/2014/main" id="{7C20D011-FE47-3933-99C8-77DC531CB184}"/>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LƯU TRỮ VÀ BẢO MẬT</a:t>
                  </a:r>
                  <a:endParaRPr lang="vi-VN" sz="1200" dirty="0">
                    <a:solidFill>
                      <a:srgbClr val="194794"/>
                    </a:solidFill>
                    <a:latin typeface="Roboto" pitchFamily="2" charset="0"/>
                    <a:ea typeface="Roboto" pitchFamily="2" charset="0"/>
                  </a:endParaRPr>
                </a:p>
              </p:txBody>
            </p:sp>
          </p:grpSp>
          <p:pic>
            <p:nvPicPr>
              <p:cNvPr id="116" name="Graphic 115" descr="Download from cloud with solid fill">
                <a:extLst>
                  <a:ext uri="{FF2B5EF4-FFF2-40B4-BE49-F238E27FC236}">
                    <a16:creationId xmlns:a16="http://schemas.microsoft.com/office/drawing/2014/main" id="{E384E28B-EC11-FAE8-A652-EB52F2E468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257387" y="4474738"/>
                <a:ext cx="614127" cy="614127"/>
              </a:xfrm>
              <a:prstGeom prst="rect">
                <a:avLst/>
              </a:prstGeom>
            </p:spPr>
          </p:pic>
        </p:grpSp>
      </p:grpSp>
      <p:grpSp>
        <p:nvGrpSpPr>
          <p:cNvPr id="35" name="Group 34">
            <a:extLst>
              <a:ext uri="{FF2B5EF4-FFF2-40B4-BE49-F238E27FC236}">
                <a16:creationId xmlns:a16="http://schemas.microsoft.com/office/drawing/2014/main" id="{4C4F8055-880A-5D80-CE91-87F2EDB6A956}"/>
              </a:ext>
            </a:extLst>
          </p:cNvPr>
          <p:cNvGrpSpPr/>
          <p:nvPr/>
        </p:nvGrpSpPr>
        <p:grpSpPr>
          <a:xfrm>
            <a:off x="12516086" y="2810050"/>
            <a:ext cx="3637596" cy="2253967"/>
            <a:chOff x="223205" y="2094051"/>
            <a:chExt cx="3637596" cy="2253967"/>
          </a:xfrm>
        </p:grpSpPr>
        <p:sp>
          <p:nvSpPr>
            <p:cNvPr id="38" name="Rectangle: Rounded Corners 37">
              <a:extLst>
                <a:ext uri="{FF2B5EF4-FFF2-40B4-BE49-F238E27FC236}">
                  <a16:creationId xmlns:a16="http://schemas.microsoft.com/office/drawing/2014/main" id="{573C75AB-E3AE-11BB-5E09-169F94E2A257}"/>
                </a:ext>
              </a:extLst>
            </p:cNvPr>
            <p:cNvSpPr/>
            <p:nvPr/>
          </p:nvSpPr>
          <p:spPr>
            <a:xfrm>
              <a:off x="42748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9" name="Group 38">
              <a:extLst>
                <a:ext uri="{FF2B5EF4-FFF2-40B4-BE49-F238E27FC236}">
                  <a16:creationId xmlns:a16="http://schemas.microsoft.com/office/drawing/2014/main" id="{163335B8-ABB4-C8B9-4410-E7526B3E6413}"/>
                </a:ext>
              </a:extLst>
            </p:cNvPr>
            <p:cNvGrpSpPr/>
            <p:nvPr/>
          </p:nvGrpSpPr>
          <p:grpSpPr>
            <a:xfrm>
              <a:off x="223205" y="2111328"/>
              <a:ext cx="3489814" cy="609600"/>
              <a:chOff x="989822" y="2145231"/>
              <a:chExt cx="3489814" cy="609600"/>
            </a:xfrm>
          </p:grpSpPr>
          <p:sp>
            <p:nvSpPr>
              <p:cNvPr id="77" name="Rectangle 76">
                <a:extLst>
                  <a:ext uri="{FF2B5EF4-FFF2-40B4-BE49-F238E27FC236}">
                    <a16:creationId xmlns:a16="http://schemas.microsoft.com/office/drawing/2014/main" id="{00BEE3B5-F88A-C4A7-5282-C821B8EE3574}"/>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0" name="Rectangle: Diagonal Corners Rounded 79">
                <a:extLst>
                  <a:ext uri="{FF2B5EF4-FFF2-40B4-BE49-F238E27FC236}">
                    <a16:creationId xmlns:a16="http://schemas.microsoft.com/office/drawing/2014/main" id="{0DBEF7F6-F3F8-11AE-E364-F5FD8535DB29}"/>
                  </a:ext>
                </a:extLst>
              </p:cNvPr>
              <p:cNvSpPr/>
              <p:nvPr/>
            </p:nvSpPr>
            <p:spPr>
              <a:xfrm>
                <a:off x="989822" y="2145231"/>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1" name="TextBox 80">
                <a:extLst>
                  <a:ext uri="{FF2B5EF4-FFF2-40B4-BE49-F238E27FC236}">
                    <a16:creationId xmlns:a16="http://schemas.microsoft.com/office/drawing/2014/main" id="{EB5A949D-2620-4A54-77E4-10C562E79170}"/>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CHUYỂN ĐỔI &amp; QUẢN LÝ</a:t>
                </a:r>
                <a:endParaRPr lang="vi-VN" sz="1200" dirty="0">
                  <a:solidFill>
                    <a:srgbClr val="194794"/>
                  </a:solidFill>
                  <a:latin typeface="Roboto" pitchFamily="2" charset="0"/>
                  <a:ea typeface="Roboto" pitchFamily="2" charset="0"/>
                </a:endParaRPr>
              </a:p>
            </p:txBody>
          </p:sp>
        </p:grpSp>
        <p:grpSp>
          <p:nvGrpSpPr>
            <p:cNvPr id="41" name="Group 40">
              <a:extLst>
                <a:ext uri="{FF2B5EF4-FFF2-40B4-BE49-F238E27FC236}">
                  <a16:creationId xmlns:a16="http://schemas.microsoft.com/office/drawing/2014/main" id="{E8D6507A-5484-2901-6C60-961889A2A0C1}"/>
                </a:ext>
              </a:extLst>
            </p:cNvPr>
            <p:cNvGrpSpPr/>
            <p:nvPr/>
          </p:nvGrpSpPr>
          <p:grpSpPr>
            <a:xfrm>
              <a:off x="380520" y="2889623"/>
              <a:ext cx="3397155" cy="646331"/>
              <a:chOff x="1147137" y="2923526"/>
              <a:chExt cx="3397155" cy="646331"/>
            </a:xfrm>
          </p:grpSpPr>
          <p:sp>
            <p:nvSpPr>
              <p:cNvPr id="66" name="TextBox 65">
                <a:extLst>
                  <a:ext uri="{FF2B5EF4-FFF2-40B4-BE49-F238E27FC236}">
                    <a16:creationId xmlns:a16="http://schemas.microsoft.com/office/drawing/2014/main" id="{6C17B63F-F684-117A-8672-CB12B2E0C93D}"/>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67" name="Rectangle 66">
                <a:extLst>
                  <a:ext uri="{FF2B5EF4-FFF2-40B4-BE49-F238E27FC236}">
                    <a16:creationId xmlns:a16="http://schemas.microsoft.com/office/drawing/2014/main" id="{BF097131-23D6-F00D-D595-3254B5101148}"/>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49" name="Graphic 48" descr="Management with solid fill">
              <a:extLst>
                <a:ext uri="{FF2B5EF4-FFF2-40B4-BE49-F238E27FC236}">
                  <a16:creationId xmlns:a16="http://schemas.microsoft.com/office/drawing/2014/main" id="{669D9C28-9A0A-8376-5524-9378B313253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62492" y="2094051"/>
              <a:ext cx="570934" cy="570934"/>
            </a:xfrm>
            <a:prstGeom prst="rect">
              <a:avLst/>
            </a:prstGeom>
          </p:spPr>
        </p:pic>
        <p:grpSp>
          <p:nvGrpSpPr>
            <p:cNvPr id="52" name="Group 51">
              <a:extLst>
                <a:ext uri="{FF2B5EF4-FFF2-40B4-BE49-F238E27FC236}">
                  <a16:creationId xmlns:a16="http://schemas.microsoft.com/office/drawing/2014/main" id="{4C805583-0917-CB41-D5E5-3D4F9A22AE8C}"/>
                </a:ext>
              </a:extLst>
            </p:cNvPr>
            <p:cNvGrpSpPr/>
            <p:nvPr/>
          </p:nvGrpSpPr>
          <p:grpSpPr>
            <a:xfrm>
              <a:off x="380520" y="3542024"/>
              <a:ext cx="3397155" cy="276999"/>
              <a:chOff x="1147137" y="2923526"/>
              <a:chExt cx="3397155" cy="276999"/>
            </a:xfrm>
          </p:grpSpPr>
          <p:sp>
            <p:nvSpPr>
              <p:cNvPr id="53" name="TextBox 52">
                <a:extLst>
                  <a:ext uri="{FF2B5EF4-FFF2-40B4-BE49-F238E27FC236}">
                    <a16:creationId xmlns:a16="http://schemas.microsoft.com/office/drawing/2014/main" id="{C6CE8AAC-4478-6137-707E-6B3753A2EDC8}"/>
                  </a:ext>
                </a:extLst>
              </p:cNvPr>
              <p:cNvSpPr txBox="1"/>
              <p:nvPr/>
            </p:nvSpPr>
            <p:spPr>
              <a:xfrm>
                <a:off x="1383900" y="2923526"/>
                <a:ext cx="3160392"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Cấp tài khoản giao dịch điện tử cho các bên</a:t>
                </a:r>
              </a:p>
            </p:txBody>
          </p:sp>
          <p:sp>
            <p:nvSpPr>
              <p:cNvPr id="63" name="Rectangle 62">
                <a:extLst>
                  <a:ext uri="{FF2B5EF4-FFF2-40B4-BE49-F238E27FC236}">
                    <a16:creationId xmlns:a16="http://schemas.microsoft.com/office/drawing/2014/main" id="{1FA1516C-D779-72DF-E94B-C7487CAC5722}"/>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91" name="Group 90">
            <a:extLst>
              <a:ext uri="{FF2B5EF4-FFF2-40B4-BE49-F238E27FC236}">
                <a16:creationId xmlns:a16="http://schemas.microsoft.com/office/drawing/2014/main" id="{E2547A51-3B27-35D8-CB04-0678E295DDB0}"/>
              </a:ext>
            </a:extLst>
          </p:cNvPr>
          <p:cNvGrpSpPr/>
          <p:nvPr/>
        </p:nvGrpSpPr>
        <p:grpSpPr>
          <a:xfrm>
            <a:off x="16519446" y="2827327"/>
            <a:ext cx="3637596" cy="2236690"/>
            <a:chOff x="4226565" y="2111328"/>
            <a:chExt cx="3637596" cy="2236690"/>
          </a:xfrm>
        </p:grpSpPr>
        <p:sp>
          <p:nvSpPr>
            <p:cNvPr id="94" name="Rectangle: Rounded Corners 93">
              <a:extLst>
                <a:ext uri="{FF2B5EF4-FFF2-40B4-BE49-F238E27FC236}">
                  <a16:creationId xmlns:a16="http://schemas.microsoft.com/office/drawing/2014/main" id="{0B0D0A17-6830-08FB-845B-C0AF70812B71}"/>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1" name="Group 100">
              <a:extLst>
                <a:ext uri="{FF2B5EF4-FFF2-40B4-BE49-F238E27FC236}">
                  <a16:creationId xmlns:a16="http://schemas.microsoft.com/office/drawing/2014/main" id="{57F19CAE-BE50-3C01-DC94-75E04A944D20}"/>
                </a:ext>
              </a:extLst>
            </p:cNvPr>
            <p:cNvGrpSpPr/>
            <p:nvPr/>
          </p:nvGrpSpPr>
          <p:grpSpPr>
            <a:xfrm>
              <a:off x="4383880" y="2889623"/>
              <a:ext cx="3397155" cy="646331"/>
              <a:chOff x="1147137" y="2923526"/>
              <a:chExt cx="3397155" cy="646331"/>
            </a:xfrm>
          </p:grpSpPr>
          <p:sp>
            <p:nvSpPr>
              <p:cNvPr id="125" name="TextBox 124">
                <a:extLst>
                  <a:ext uri="{FF2B5EF4-FFF2-40B4-BE49-F238E27FC236}">
                    <a16:creationId xmlns:a16="http://schemas.microsoft.com/office/drawing/2014/main" id="{C1A20651-AA9D-EADA-F16B-334EB9CF6AD7}"/>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chức năng lập báo cáo sử dụng lao động, trích xuất dữ liệu theo mẫu quy định, hỗ trợ thanh tra và kiểm tra.</a:t>
                </a:r>
                <a:endParaRPr lang="vi-VN" sz="1200" dirty="0">
                  <a:solidFill>
                    <a:schemeClr val="bg1"/>
                  </a:solidFill>
                  <a:latin typeface="Roboto" pitchFamily="2" charset="0"/>
                  <a:ea typeface="Roboto" pitchFamily="2" charset="0"/>
                </a:endParaRPr>
              </a:p>
            </p:txBody>
          </p:sp>
          <p:sp>
            <p:nvSpPr>
              <p:cNvPr id="126" name="Rectangle 125">
                <a:extLst>
                  <a:ext uri="{FF2B5EF4-FFF2-40B4-BE49-F238E27FC236}">
                    <a16:creationId xmlns:a16="http://schemas.microsoft.com/office/drawing/2014/main" id="{3883E577-18D2-631F-CE8A-4E8C083C01F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6" name="Group 105">
              <a:extLst>
                <a:ext uri="{FF2B5EF4-FFF2-40B4-BE49-F238E27FC236}">
                  <a16:creationId xmlns:a16="http://schemas.microsoft.com/office/drawing/2014/main" id="{0CFEAE0E-6B18-BEDD-D1EE-A26DD0DD4F04}"/>
                </a:ext>
              </a:extLst>
            </p:cNvPr>
            <p:cNvGrpSpPr/>
            <p:nvPr/>
          </p:nvGrpSpPr>
          <p:grpSpPr>
            <a:xfrm>
              <a:off x="4383880" y="3528996"/>
              <a:ext cx="3397155" cy="646331"/>
              <a:chOff x="1147137" y="2923526"/>
              <a:chExt cx="3397155" cy="646331"/>
            </a:xfrm>
          </p:grpSpPr>
          <p:sp>
            <p:nvSpPr>
              <p:cNvPr id="123" name="TextBox 122">
                <a:extLst>
                  <a:ext uri="{FF2B5EF4-FFF2-40B4-BE49-F238E27FC236}">
                    <a16:creationId xmlns:a16="http://schemas.microsoft.com/office/drawing/2014/main" id="{36BE67F6-7507-D03D-1E94-F849CCDEED4D}"/>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các API chuẩn để kết nối, chia sẻ dữ liệu và nhận phản hồi từ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a:t>
                </a:r>
                <a:endParaRPr lang="vi-VN" sz="1200" dirty="0">
                  <a:solidFill>
                    <a:schemeClr val="bg1"/>
                  </a:solidFill>
                  <a:latin typeface="Roboto" pitchFamily="2" charset="0"/>
                  <a:ea typeface="Roboto" pitchFamily="2" charset="0"/>
                </a:endParaRPr>
              </a:p>
            </p:txBody>
          </p:sp>
          <p:sp>
            <p:nvSpPr>
              <p:cNvPr id="124" name="Rectangle 123">
                <a:extLst>
                  <a:ext uri="{FF2B5EF4-FFF2-40B4-BE49-F238E27FC236}">
                    <a16:creationId xmlns:a16="http://schemas.microsoft.com/office/drawing/2014/main" id="{DFEC8931-8EEA-B538-324D-8A690A3ADAC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9" name="Group 108">
              <a:extLst>
                <a:ext uri="{FF2B5EF4-FFF2-40B4-BE49-F238E27FC236}">
                  <a16:creationId xmlns:a16="http://schemas.microsoft.com/office/drawing/2014/main" id="{60E490EF-3104-DFC8-D53B-20EF82372C0B}"/>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115" name="Group 114">
                <a:extLst>
                  <a:ext uri="{FF2B5EF4-FFF2-40B4-BE49-F238E27FC236}">
                    <a16:creationId xmlns:a16="http://schemas.microsoft.com/office/drawing/2014/main" id="{31791854-F7E7-57C0-750F-E081DF878BCE}"/>
                  </a:ext>
                </a:extLst>
              </p:cNvPr>
              <p:cNvGrpSpPr/>
              <p:nvPr/>
            </p:nvGrpSpPr>
            <p:grpSpPr>
              <a:xfrm>
                <a:off x="4792292" y="2222122"/>
                <a:ext cx="2924087" cy="388013"/>
                <a:chOff x="4792292" y="2222122"/>
                <a:chExt cx="2924087" cy="388013"/>
              </a:xfrm>
            </p:grpSpPr>
            <p:sp>
              <p:nvSpPr>
                <p:cNvPr id="121" name="Rectangle 120">
                  <a:extLst>
                    <a:ext uri="{FF2B5EF4-FFF2-40B4-BE49-F238E27FC236}">
                      <a16:creationId xmlns:a16="http://schemas.microsoft.com/office/drawing/2014/main" id="{15AB6905-E259-6775-123E-887D05F08E19}"/>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2" name="TextBox 121">
                  <a:extLst>
                    <a:ext uri="{FF2B5EF4-FFF2-40B4-BE49-F238E27FC236}">
                      <a16:creationId xmlns:a16="http://schemas.microsoft.com/office/drawing/2014/main" id="{D183F810-3158-23D1-ECBC-653F0D639260}"/>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BÁO CÁO &amp; TÍCH HỢP</a:t>
                  </a:r>
                  <a:endParaRPr lang="vi-VN" sz="1200" dirty="0">
                    <a:solidFill>
                      <a:srgbClr val="194794"/>
                    </a:solidFill>
                    <a:latin typeface="Roboto" pitchFamily="2" charset="0"/>
                    <a:ea typeface="Roboto" pitchFamily="2" charset="0"/>
                  </a:endParaRPr>
                </a:p>
              </p:txBody>
            </p:sp>
          </p:grpSp>
          <p:sp>
            <p:nvSpPr>
              <p:cNvPr id="119" name="Rectangle: Diagonal Corners Rounded 118">
                <a:extLst>
                  <a:ext uri="{FF2B5EF4-FFF2-40B4-BE49-F238E27FC236}">
                    <a16:creationId xmlns:a16="http://schemas.microsoft.com/office/drawing/2014/main" id="{AEF9C88A-1E84-3D32-A97C-6E426AD83889}"/>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112" name="Graphic 111" descr="Document with solid fill">
              <a:extLst>
                <a:ext uri="{FF2B5EF4-FFF2-40B4-BE49-F238E27FC236}">
                  <a16:creationId xmlns:a16="http://schemas.microsoft.com/office/drawing/2014/main" id="{6F5E449A-4D4B-C5E7-B0FE-E7A3ED2CCBF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285094" y="2132543"/>
              <a:ext cx="557196" cy="557196"/>
            </a:xfrm>
            <a:prstGeom prst="rect">
              <a:avLst/>
            </a:prstGeom>
          </p:spPr>
        </p:pic>
      </p:grpSp>
      <p:sp>
        <p:nvSpPr>
          <p:cNvPr id="128" name="Arrow: Right 127">
            <a:extLst>
              <a:ext uri="{FF2B5EF4-FFF2-40B4-BE49-F238E27FC236}">
                <a16:creationId xmlns:a16="http://schemas.microsoft.com/office/drawing/2014/main" id="{671A5F4E-9D8E-847C-E650-DC7DC3A144B7}"/>
              </a:ext>
            </a:extLst>
          </p:cNvPr>
          <p:cNvSpPr/>
          <p:nvPr/>
        </p:nvSpPr>
        <p:spPr>
          <a:xfrm>
            <a:off x="11201400" y="5367096"/>
            <a:ext cx="751378" cy="494747"/>
          </a:xfrm>
          <a:prstGeom prst="rightArrow">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9" name="Rectangle 128">
            <a:extLst>
              <a:ext uri="{FF2B5EF4-FFF2-40B4-BE49-F238E27FC236}">
                <a16:creationId xmlns:a16="http://schemas.microsoft.com/office/drawing/2014/main" id="{7F7A9FEB-87D5-3525-6F3C-DD3DD7F5D696}"/>
              </a:ext>
            </a:extLst>
          </p:cNvPr>
          <p:cNvSpPr/>
          <p:nvPr/>
        </p:nvSpPr>
        <p:spPr>
          <a:xfrm>
            <a:off x="0" y="6218743"/>
            <a:ext cx="12192000" cy="64739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060575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A2C23-55BE-B86C-E0FF-3B25BA5F7B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C3BFF10-F7A1-94E8-3924-47F7226DA765}"/>
              </a:ext>
            </a:extLst>
          </p:cNvPr>
          <p:cNvSpPr/>
          <p:nvPr/>
        </p:nvSpPr>
        <p:spPr>
          <a:xfrm>
            <a:off x="0" y="522612"/>
            <a:ext cx="12192000" cy="30781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F586282C-CAEB-AE19-9685-632899E3424F}"/>
              </a:ext>
            </a:extLst>
          </p:cNvPr>
          <p:cNvSpPr/>
          <p:nvPr/>
        </p:nvSpPr>
        <p:spPr>
          <a:xfrm>
            <a:off x="0" y="1006765"/>
            <a:ext cx="12192000" cy="5220000"/>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C3526D50-C570-D057-C204-BB01119B97E2}"/>
              </a:ext>
            </a:extLst>
          </p:cNvPr>
          <p:cNvSpPr txBox="1"/>
          <p:nvPr/>
        </p:nvSpPr>
        <p:spPr>
          <a:xfrm>
            <a:off x="3483641" y="1087165"/>
            <a:ext cx="7646177" cy="400110"/>
          </a:xfrm>
          <a:prstGeom prst="rect">
            <a:avLst/>
          </a:prstGeom>
          <a:noFill/>
        </p:spPr>
        <p:txBody>
          <a:bodyPr wrap="square" rtlCol="0">
            <a:spAutoFit/>
          </a:bodyPr>
          <a:lstStyle/>
          <a:p>
            <a:r>
              <a:rPr lang="en-US" sz="2000" b="1" dirty="0">
                <a:solidFill>
                  <a:schemeClr val="bg1"/>
                </a:solidFill>
                <a:latin typeface="Roboto" pitchFamily="2" charset="0"/>
                <a:ea typeface="Roboto" pitchFamily="2" charset="0"/>
              </a:rPr>
              <a:t>CÁC NHÓM CHỨC NĂNG THEO NGHỊ ĐỊNH 337/2025/</a:t>
            </a:r>
            <a:r>
              <a:rPr lang="en-US" sz="2000" b="1" dirty="0" err="1">
                <a:solidFill>
                  <a:schemeClr val="bg1"/>
                </a:solidFill>
                <a:latin typeface="Roboto" pitchFamily="2" charset="0"/>
                <a:ea typeface="Roboto" pitchFamily="2" charset="0"/>
              </a:rPr>
              <a:t>NĐ</a:t>
            </a:r>
            <a:r>
              <a:rPr lang="en-US" sz="2000" b="1" dirty="0">
                <a:solidFill>
                  <a:schemeClr val="bg1"/>
                </a:solidFill>
                <a:latin typeface="Roboto" pitchFamily="2" charset="0"/>
                <a:ea typeface="Roboto" pitchFamily="2" charset="0"/>
              </a:rPr>
              <a:t>-CP</a:t>
            </a:r>
            <a:endParaRPr lang="vi-VN" sz="2000" dirty="0">
              <a:solidFill>
                <a:schemeClr val="bg1"/>
              </a:solidFill>
              <a:latin typeface="Roboto" pitchFamily="2" charset="0"/>
              <a:ea typeface="Roboto" pitchFamily="2" charset="0"/>
            </a:endParaRPr>
          </a:p>
        </p:txBody>
      </p:sp>
      <p:sp>
        <p:nvSpPr>
          <p:cNvPr id="9" name="Rectangle 8">
            <a:extLst>
              <a:ext uri="{FF2B5EF4-FFF2-40B4-BE49-F238E27FC236}">
                <a16:creationId xmlns:a16="http://schemas.microsoft.com/office/drawing/2014/main" id="{B6B13469-AC03-5677-F15B-57B3EFDCD75B}"/>
              </a:ext>
            </a:extLst>
          </p:cNvPr>
          <p:cNvSpPr/>
          <p:nvPr/>
        </p:nvSpPr>
        <p:spPr>
          <a:xfrm flipV="1">
            <a:off x="0" y="1490904"/>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Diagonal Corners Rounded 4">
            <a:extLst>
              <a:ext uri="{FF2B5EF4-FFF2-40B4-BE49-F238E27FC236}">
                <a16:creationId xmlns:a16="http://schemas.microsoft.com/office/drawing/2014/main" id="{042F7548-A7B4-9F79-9966-57BF991FBC64}"/>
              </a:ext>
            </a:extLst>
          </p:cNvPr>
          <p:cNvSpPr/>
          <p:nvPr/>
        </p:nvSpPr>
        <p:spPr>
          <a:xfrm>
            <a:off x="223205" y="106132"/>
            <a:ext cx="3037231" cy="1731904"/>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9" name="Group 38">
            <a:extLst>
              <a:ext uri="{FF2B5EF4-FFF2-40B4-BE49-F238E27FC236}">
                <a16:creationId xmlns:a16="http://schemas.microsoft.com/office/drawing/2014/main" id="{9A37CF57-8A2A-88E2-6278-7842BE1BDF29}"/>
              </a:ext>
            </a:extLst>
          </p:cNvPr>
          <p:cNvGrpSpPr/>
          <p:nvPr/>
        </p:nvGrpSpPr>
        <p:grpSpPr>
          <a:xfrm>
            <a:off x="365764" y="2579145"/>
            <a:ext cx="3637596" cy="2253967"/>
            <a:chOff x="223205" y="2094051"/>
            <a:chExt cx="3637596" cy="2253967"/>
          </a:xfrm>
        </p:grpSpPr>
        <p:sp>
          <p:nvSpPr>
            <p:cNvPr id="13" name="Rectangle: Rounded Corners 12">
              <a:extLst>
                <a:ext uri="{FF2B5EF4-FFF2-40B4-BE49-F238E27FC236}">
                  <a16:creationId xmlns:a16="http://schemas.microsoft.com/office/drawing/2014/main" id="{7C569D88-2D0E-07BC-E6E6-6BD483309E8D}"/>
                </a:ext>
              </a:extLst>
            </p:cNvPr>
            <p:cNvSpPr/>
            <p:nvPr/>
          </p:nvSpPr>
          <p:spPr>
            <a:xfrm>
              <a:off x="42748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22">
              <a:extLst>
                <a:ext uri="{FF2B5EF4-FFF2-40B4-BE49-F238E27FC236}">
                  <a16:creationId xmlns:a16="http://schemas.microsoft.com/office/drawing/2014/main" id="{3CF28C9D-2C91-8537-9439-1B95271825E8}"/>
                </a:ext>
              </a:extLst>
            </p:cNvPr>
            <p:cNvGrpSpPr/>
            <p:nvPr/>
          </p:nvGrpSpPr>
          <p:grpSpPr>
            <a:xfrm>
              <a:off x="223205" y="2111328"/>
              <a:ext cx="3489814" cy="609600"/>
              <a:chOff x="989822" y="2145231"/>
              <a:chExt cx="3489814" cy="609600"/>
            </a:xfrm>
          </p:grpSpPr>
          <p:sp>
            <p:nvSpPr>
              <p:cNvPr id="16" name="Rectangle 15">
                <a:extLst>
                  <a:ext uri="{FF2B5EF4-FFF2-40B4-BE49-F238E27FC236}">
                    <a16:creationId xmlns:a16="http://schemas.microsoft.com/office/drawing/2014/main" id="{F3DB8002-1A7E-209F-7E37-3916C58DEC1C}"/>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Diagonal Corners Rounded 9">
                <a:extLst>
                  <a:ext uri="{FF2B5EF4-FFF2-40B4-BE49-F238E27FC236}">
                    <a16:creationId xmlns:a16="http://schemas.microsoft.com/office/drawing/2014/main" id="{5EE2A8AC-43C7-29F3-AB45-4F590EC9CBE3}"/>
                  </a:ext>
                </a:extLst>
              </p:cNvPr>
              <p:cNvSpPr/>
              <p:nvPr/>
            </p:nvSpPr>
            <p:spPr>
              <a:xfrm>
                <a:off x="989822" y="2145231"/>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867A84F8-1D48-F8FD-1D29-EC8991764D29}"/>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CHUYỂN ĐỔI &amp; QUẢN LÝ</a:t>
                </a:r>
                <a:endParaRPr lang="vi-VN" sz="1200" dirty="0">
                  <a:solidFill>
                    <a:srgbClr val="194794"/>
                  </a:solidFill>
                  <a:latin typeface="Roboto" pitchFamily="2" charset="0"/>
                  <a:ea typeface="Roboto" pitchFamily="2" charset="0"/>
                </a:endParaRPr>
              </a:p>
            </p:txBody>
          </p:sp>
        </p:grpSp>
        <p:grpSp>
          <p:nvGrpSpPr>
            <p:cNvPr id="19" name="Group 18">
              <a:extLst>
                <a:ext uri="{FF2B5EF4-FFF2-40B4-BE49-F238E27FC236}">
                  <a16:creationId xmlns:a16="http://schemas.microsoft.com/office/drawing/2014/main" id="{6D0DCCB0-4294-5A2C-F941-D46697F73CD5}"/>
                </a:ext>
              </a:extLst>
            </p:cNvPr>
            <p:cNvGrpSpPr/>
            <p:nvPr/>
          </p:nvGrpSpPr>
          <p:grpSpPr>
            <a:xfrm>
              <a:off x="380520" y="2889623"/>
              <a:ext cx="3397155" cy="646331"/>
              <a:chOff x="1147137" y="2923526"/>
              <a:chExt cx="3397155" cy="646331"/>
            </a:xfrm>
          </p:grpSpPr>
          <p:sp>
            <p:nvSpPr>
              <p:cNvPr id="15" name="TextBox 14">
                <a:extLst>
                  <a:ext uri="{FF2B5EF4-FFF2-40B4-BE49-F238E27FC236}">
                    <a16:creationId xmlns:a16="http://schemas.microsoft.com/office/drawing/2014/main" id="{97334678-F89F-DBC5-BEDD-7BC8CE163F56}"/>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18" name="Rectangle 17">
                <a:extLst>
                  <a:ext uri="{FF2B5EF4-FFF2-40B4-BE49-F238E27FC236}">
                    <a16:creationId xmlns:a16="http://schemas.microsoft.com/office/drawing/2014/main" id="{6B7486A2-88CA-5A20-3C46-4453BC0A74B5}"/>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3" name="Graphic 2" descr="Management with solid fill">
              <a:extLst>
                <a:ext uri="{FF2B5EF4-FFF2-40B4-BE49-F238E27FC236}">
                  <a16:creationId xmlns:a16="http://schemas.microsoft.com/office/drawing/2014/main" id="{1C300ADB-5CB1-D2D2-CD6F-AF5A6EECD8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492" y="2094051"/>
              <a:ext cx="570934" cy="570934"/>
            </a:xfrm>
            <a:prstGeom prst="rect">
              <a:avLst/>
            </a:prstGeom>
          </p:spPr>
        </p:pic>
        <p:grpSp>
          <p:nvGrpSpPr>
            <p:cNvPr id="11" name="Group 10">
              <a:extLst>
                <a:ext uri="{FF2B5EF4-FFF2-40B4-BE49-F238E27FC236}">
                  <a16:creationId xmlns:a16="http://schemas.microsoft.com/office/drawing/2014/main" id="{CF4CD4E2-B276-7A01-9130-B4B3DDE9A7FC}"/>
                </a:ext>
              </a:extLst>
            </p:cNvPr>
            <p:cNvGrpSpPr/>
            <p:nvPr/>
          </p:nvGrpSpPr>
          <p:grpSpPr>
            <a:xfrm>
              <a:off x="380520" y="3542024"/>
              <a:ext cx="3397155" cy="276999"/>
              <a:chOff x="1147137" y="2923526"/>
              <a:chExt cx="3397155" cy="276999"/>
            </a:xfrm>
          </p:grpSpPr>
          <p:sp>
            <p:nvSpPr>
              <p:cNvPr id="25" name="TextBox 24">
                <a:extLst>
                  <a:ext uri="{FF2B5EF4-FFF2-40B4-BE49-F238E27FC236}">
                    <a16:creationId xmlns:a16="http://schemas.microsoft.com/office/drawing/2014/main" id="{60972A23-41C3-C269-C901-DE1514E3CCF9}"/>
                  </a:ext>
                </a:extLst>
              </p:cNvPr>
              <p:cNvSpPr txBox="1"/>
              <p:nvPr/>
            </p:nvSpPr>
            <p:spPr>
              <a:xfrm>
                <a:off x="1383900" y="2923526"/>
                <a:ext cx="3160392"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Cấp tài khoản giao dịch điện tử cho các bên</a:t>
                </a:r>
              </a:p>
            </p:txBody>
          </p:sp>
          <p:sp>
            <p:nvSpPr>
              <p:cNvPr id="35" name="Rectangle 34">
                <a:extLst>
                  <a:ext uri="{FF2B5EF4-FFF2-40B4-BE49-F238E27FC236}">
                    <a16:creationId xmlns:a16="http://schemas.microsoft.com/office/drawing/2014/main" id="{6AC48FDD-6A44-85E6-71D6-8392651D9CBD}"/>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52" name="Group 51">
            <a:extLst>
              <a:ext uri="{FF2B5EF4-FFF2-40B4-BE49-F238E27FC236}">
                <a16:creationId xmlns:a16="http://schemas.microsoft.com/office/drawing/2014/main" id="{98759872-1EB6-70E9-2942-C0E503A76C83}"/>
              </a:ext>
            </a:extLst>
          </p:cNvPr>
          <p:cNvGrpSpPr/>
          <p:nvPr/>
        </p:nvGrpSpPr>
        <p:grpSpPr>
          <a:xfrm>
            <a:off x="4369124" y="2596422"/>
            <a:ext cx="3637596" cy="2236690"/>
            <a:chOff x="4226565" y="2111328"/>
            <a:chExt cx="3637596" cy="2236690"/>
          </a:xfrm>
        </p:grpSpPr>
        <p:sp>
          <p:nvSpPr>
            <p:cNvPr id="40" name="Rectangle: Rounded Corners 39">
              <a:extLst>
                <a:ext uri="{FF2B5EF4-FFF2-40B4-BE49-F238E27FC236}">
                  <a16:creationId xmlns:a16="http://schemas.microsoft.com/office/drawing/2014/main" id="{7F5EE763-D0F1-074A-914F-0E8D41092FC5}"/>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2" name="Group 41">
              <a:extLst>
                <a:ext uri="{FF2B5EF4-FFF2-40B4-BE49-F238E27FC236}">
                  <a16:creationId xmlns:a16="http://schemas.microsoft.com/office/drawing/2014/main" id="{FD9A2154-A15D-91C0-3102-1F4659D5897C}"/>
                </a:ext>
              </a:extLst>
            </p:cNvPr>
            <p:cNvGrpSpPr/>
            <p:nvPr/>
          </p:nvGrpSpPr>
          <p:grpSpPr>
            <a:xfrm>
              <a:off x="4383880" y="2889623"/>
              <a:ext cx="3397155" cy="646331"/>
              <a:chOff x="1147137" y="2923526"/>
              <a:chExt cx="3397155" cy="646331"/>
            </a:xfrm>
          </p:grpSpPr>
          <p:sp>
            <p:nvSpPr>
              <p:cNvPr id="46" name="TextBox 45">
                <a:extLst>
                  <a:ext uri="{FF2B5EF4-FFF2-40B4-BE49-F238E27FC236}">
                    <a16:creationId xmlns:a16="http://schemas.microsoft.com/office/drawing/2014/main" id="{60296976-61C5-F26A-E376-77898B500F31}"/>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chức năng lập báo cáo sử dụng lao động, trích xuất dữ liệu theo mẫu quy định, hỗ trợ thanh tra và kiểm tra.</a:t>
                </a:r>
                <a:endParaRPr lang="vi-VN" sz="1200" dirty="0">
                  <a:solidFill>
                    <a:schemeClr val="bg1"/>
                  </a:solidFill>
                  <a:latin typeface="Roboto" pitchFamily="2" charset="0"/>
                  <a:ea typeface="Roboto" pitchFamily="2" charset="0"/>
                </a:endParaRPr>
              </a:p>
            </p:txBody>
          </p:sp>
          <p:sp>
            <p:nvSpPr>
              <p:cNvPr id="47" name="Rectangle 46">
                <a:extLst>
                  <a:ext uri="{FF2B5EF4-FFF2-40B4-BE49-F238E27FC236}">
                    <a16:creationId xmlns:a16="http://schemas.microsoft.com/office/drawing/2014/main" id="{E7521B72-670C-3602-25B1-23D2EC288E63}"/>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3" name="Group 42">
              <a:extLst>
                <a:ext uri="{FF2B5EF4-FFF2-40B4-BE49-F238E27FC236}">
                  <a16:creationId xmlns:a16="http://schemas.microsoft.com/office/drawing/2014/main" id="{DE817059-DEC5-4253-1712-F4713F7F63E1}"/>
                </a:ext>
              </a:extLst>
            </p:cNvPr>
            <p:cNvGrpSpPr/>
            <p:nvPr/>
          </p:nvGrpSpPr>
          <p:grpSpPr>
            <a:xfrm>
              <a:off x="4383880" y="3528996"/>
              <a:ext cx="3397155" cy="646331"/>
              <a:chOff x="1147137" y="2923526"/>
              <a:chExt cx="3397155" cy="646331"/>
            </a:xfrm>
          </p:grpSpPr>
          <p:sp>
            <p:nvSpPr>
              <p:cNvPr id="44" name="TextBox 43">
                <a:extLst>
                  <a:ext uri="{FF2B5EF4-FFF2-40B4-BE49-F238E27FC236}">
                    <a16:creationId xmlns:a16="http://schemas.microsoft.com/office/drawing/2014/main" id="{69072BB1-C576-9CBC-430E-96FFEE6C25A0}"/>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Cung cấp các API chuẩn để kết nối, chia sẻ dữ liệu và nhận phản hồi từ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a:t>
                </a:r>
                <a:endParaRPr lang="vi-VN" sz="1200" dirty="0">
                  <a:solidFill>
                    <a:schemeClr val="bg1"/>
                  </a:solidFill>
                  <a:latin typeface="Roboto" pitchFamily="2" charset="0"/>
                  <a:ea typeface="Roboto" pitchFamily="2" charset="0"/>
                </a:endParaRPr>
              </a:p>
            </p:txBody>
          </p:sp>
          <p:sp>
            <p:nvSpPr>
              <p:cNvPr id="45" name="Rectangle 44">
                <a:extLst>
                  <a:ext uri="{FF2B5EF4-FFF2-40B4-BE49-F238E27FC236}">
                    <a16:creationId xmlns:a16="http://schemas.microsoft.com/office/drawing/2014/main" id="{FF1E190C-FBCE-0AE2-6B64-1A7E5D6D56EA}"/>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5" name="Group 104">
              <a:extLst>
                <a:ext uri="{FF2B5EF4-FFF2-40B4-BE49-F238E27FC236}">
                  <a16:creationId xmlns:a16="http://schemas.microsoft.com/office/drawing/2014/main" id="{9AC58A43-FBE8-112D-8C59-968F985BF193}"/>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103" name="Group 102">
                <a:extLst>
                  <a:ext uri="{FF2B5EF4-FFF2-40B4-BE49-F238E27FC236}">
                    <a16:creationId xmlns:a16="http://schemas.microsoft.com/office/drawing/2014/main" id="{61F6650B-D815-0300-C62C-2FC649E56F3B}"/>
                  </a:ext>
                </a:extLst>
              </p:cNvPr>
              <p:cNvGrpSpPr/>
              <p:nvPr/>
            </p:nvGrpSpPr>
            <p:grpSpPr>
              <a:xfrm>
                <a:off x="4792292" y="2222122"/>
                <a:ext cx="2924087" cy="388013"/>
                <a:chOff x="4792292" y="2222122"/>
                <a:chExt cx="2924087" cy="388013"/>
              </a:xfrm>
            </p:grpSpPr>
            <p:sp>
              <p:nvSpPr>
                <p:cNvPr id="48" name="Rectangle 47">
                  <a:extLst>
                    <a:ext uri="{FF2B5EF4-FFF2-40B4-BE49-F238E27FC236}">
                      <a16:creationId xmlns:a16="http://schemas.microsoft.com/office/drawing/2014/main" id="{C029C441-AD6E-2F77-44FA-9A32CBCF634D}"/>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0" name="TextBox 49">
                  <a:extLst>
                    <a:ext uri="{FF2B5EF4-FFF2-40B4-BE49-F238E27FC236}">
                      <a16:creationId xmlns:a16="http://schemas.microsoft.com/office/drawing/2014/main" id="{97284D82-2ACA-D36A-AC0E-5F6D745B8249}"/>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BÁO CÁO &amp; TÍCH HỢP</a:t>
                  </a:r>
                  <a:endParaRPr lang="vi-VN" sz="1200" dirty="0">
                    <a:solidFill>
                      <a:srgbClr val="194794"/>
                    </a:solidFill>
                    <a:latin typeface="Roboto" pitchFamily="2" charset="0"/>
                    <a:ea typeface="Roboto" pitchFamily="2" charset="0"/>
                  </a:endParaRPr>
                </a:p>
              </p:txBody>
            </p:sp>
          </p:grpSp>
          <p:sp>
            <p:nvSpPr>
              <p:cNvPr id="51" name="Rectangle: Diagonal Corners Rounded 50">
                <a:extLst>
                  <a:ext uri="{FF2B5EF4-FFF2-40B4-BE49-F238E27FC236}">
                    <a16:creationId xmlns:a16="http://schemas.microsoft.com/office/drawing/2014/main" id="{1B22049E-4980-33C1-B44A-DFA9097E2CA8}"/>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49" name="Graphic 48" descr="Document with solid fill">
              <a:extLst>
                <a:ext uri="{FF2B5EF4-FFF2-40B4-BE49-F238E27FC236}">
                  <a16:creationId xmlns:a16="http://schemas.microsoft.com/office/drawing/2014/main" id="{B52D50EF-3877-9363-DCF1-BE76DD7210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85094" y="2132543"/>
              <a:ext cx="557196" cy="557196"/>
            </a:xfrm>
            <a:prstGeom prst="rect">
              <a:avLst/>
            </a:prstGeom>
          </p:spPr>
        </p:pic>
      </p:grpSp>
      <p:grpSp>
        <p:nvGrpSpPr>
          <p:cNvPr id="181" name="Group 180">
            <a:extLst>
              <a:ext uri="{FF2B5EF4-FFF2-40B4-BE49-F238E27FC236}">
                <a16:creationId xmlns:a16="http://schemas.microsoft.com/office/drawing/2014/main" id="{BF017295-4933-6D39-8554-8AC4004B0784}"/>
              </a:ext>
            </a:extLst>
          </p:cNvPr>
          <p:cNvGrpSpPr/>
          <p:nvPr/>
        </p:nvGrpSpPr>
        <p:grpSpPr>
          <a:xfrm>
            <a:off x="-24626456" y="2554628"/>
            <a:ext cx="3637596" cy="2236690"/>
            <a:chOff x="989822" y="2145231"/>
            <a:chExt cx="3637596" cy="2236690"/>
          </a:xfrm>
        </p:grpSpPr>
        <p:sp>
          <p:nvSpPr>
            <p:cNvPr id="214" name="Rectangle: Rounded Corners 213">
              <a:extLst>
                <a:ext uri="{FF2B5EF4-FFF2-40B4-BE49-F238E27FC236}">
                  <a16:creationId xmlns:a16="http://schemas.microsoft.com/office/drawing/2014/main" id="{B6CC3E3A-7C57-C8F7-B276-E9B661DBB18E}"/>
                </a:ext>
              </a:extLst>
            </p:cNvPr>
            <p:cNvSpPr/>
            <p:nvPr/>
          </p:nvSpPr>
          <p:spPr>
            <a:xfrm>
              <a:off x="1194097" y="2476079"/>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15" name="Group 214">
              <a:extLst>
                <a:ext uri="{FF2B5EF4-FFF2-40B4-BE49-F238E27FC236}">
                  <a16:creationId xmlns:a16="http://schemas.microsoft.com/office/drawing/2014/main" id="{696EB82B-652A-0C3B-112C-543D602B03F9}"/>
                </a:ext>
              </a:extLst>
            </p:cNvPr>
            <p:cNvGrpSpPr/>
            <p:nvPr/>
          </p:nvGrpSpPr>
          <p:grpSpPr>
            <a:xfrm>
              <a:off x="989822" y="2145231"/>
              <a:ext cx="3489814" cy="609600"/>
              <a:chOff x="989822" y="2145231"/>
              <a:chExt cx="3489814" cy="609600"/>
            </a:xfrm>
          </p:grpSpPr>
          <p:sp>
            <p:nvSpPr>
              <p:cNvPr id="222" name="Rectangle 221">
                <a:extLst>
                  <a:ext uri="{FF2B5EF4-FFF2-40B4-BE49-F238E27FC236}">
                    <a16:creationId xmlns:a16="http://schemas.microsoft.com/office/drawing/2014/main" id="{51B0B2E7-88F7-E85B-9BC8-63E4DD64A7C9}"/>
                  </a:ext>
                </a:extLst>
              </p:cNvPr>
              <p:cNvSpPr/>
              <p:nvPr/>
            </p:nvSpPr>
            <p:spPr>
              <a:xfrm>
                <a:off x="1555549" y="2256025"/>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23" name="Group 222">
                <a:extLst>
                  <a:ext uri="{FF2B5EF4-FFF2-40B4-BE49-F238E27FC236}">
                    <a16:creationId xmlns:a16="http://schemas.microsoft.com/office/drawing/2014/main" id="{7325861B-BE7D-E001-7BCE-9E55F12D0A20}"/>
                  </a:ext>
                </a:extLst>
              </p:cNvPr>
              <p:cNvGrpSpPr/>
              <p:nvPr/>
            </p:nvGrpSpPr>
            <p:grpSpPr>
              <a:xfrm>
                <a:off x="989822" y="2145231"/>
                <a:ext cx="674255" cy="609600"/>
                <a:chOff x="886690" y="2139685"/>
                <a:chExt cx="674255" cy="609600"/>
              </a:xfrm>
            </p:grpSpPr>
            <p:sp>
              <p:nvSpPr>
                <p:cNvPr id="225" name="Rectangle: Diagonal Corners Rounded 224">
                  <a:extLst>
                    <a:ext uri="{FF2B5EF4-FFF2-40B4-BE49-F238E27FC236}">
                      <a16:creationId xmlns:a16="http://schemas.microsoft.com/office/drawing/2014/main" id="{6DB8F151-7D0B-7200-9E86-B5B89548C6C1}"/>
                    </a:ext>
                  </a:extLst>
                </p:cNvPr>
                <p:cNvSpPr/>
                <p:nvPr/>
              </p:nvSpPr>
              <p:spPr>
                <a:xfrm>
                  <a:off x="886690" y="2139685"/>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26" name="Graphic 225" descr="Checklist with solid fill">
                  <a:extLst>
                    <a:ext uri="{FF2B5EF4-FFF2-40B4-BE49-F238E27FC236}">
                      <a16:creationId xmlns:a16="http://schemas.microsoft.com/office/drawing/2014/main" id="{947FEA40-947C-0FC2-183E-01DA474825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5217" y="2215885"/>
                  <a:ext cx="457200" cy="457200"/>
                </a:xfrm>
                <a:prstGeom prst="rect">
                  <a:avLst/>
                </a:prstGeom>
              </p:spPr>
            </p:pic>
          </p:grpSp>
          <p:sp>
            <p:nvSpPr>
              <p:cNvPr id="224" name="TextBox 223">
                <a:extLst>
                  <a:ext uri="{FF2B5EF4-FFF2-40B4-BE49-F238E27FC236}">
                    <a16:creationId xmlns:a16="http://schemas.microsoft.com/office/drawing/2014/main" id="{152761E8-D971-1760-457F-6F077D4D2865}"/>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KÝ SỐ &amp; KIỂM TRA CHỮ KÝ SỐ</a:t>
                </a:r>
                <a:endParaRPr lang="vi-VN" sz="1200" dirty="0">
                  <a:solidFill>
                    <a:srgbClr val="194794"/>
                  </a:solidFill>
                  <a:latin typeface="Roboto" pitchFamily="2" charset="0"/>
                  <a:ea typeface="Roboto" pitchFamily="2" charset="0"/>
                </a:endParaRPr>
              </a:p>
            </p:txBody>
          </p:sp>
        </p:grpSp>
        <p:grpSp>
          <p:nvGrpSpPr>
            <p:cNvPr id="216" name="Group 215">
              <a:extLst>
                <a:ext uri="{FF2B5EF4-FFF2-40B4-BE49-F238E27FC236}">
                  <a16:creationId xmlns:a16="http://schemas.microsoft.com/office/drawing/2014/main" id="{D81FF0BF-8AEB-BACD-9678-2DCE71E01D30}"/>
                </a:ext>
              </a:extLst>
            </p:cNvPr>
            <p:cNvGrpSpPr/>
            <p:nvPr/>
          </p:nvGrpSpPr>
          <p:grpSpPr>
            <a:xfrm>
              <a:off x="1147137" y="2923526"/>
              <a:ext cx="3397155" cy="646331"/>
              <a:chOff x="1147137" y="2923526"/>
              <a:chExt cx="3397155" cy="646331"/>
            </a:xfrm>
          </p:grpSpPr>
          <p:sp>
            <p:nvSpPr>
              <p:cNvPr id="220" name="TextBox 219">
                <a:extLst>
                  <a:ext uri="{FF2B5EF4-FFF2-40B4-BE49-F238E27FC236}">
                    <a16:creationId xmlns:a16="http://schemas.microsoft.com/office/drawing/2014/main" id="{16BF1402-6E5A-AFF3-775F-E646AAE6D860}"/>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phần mềm ký số và kiểm tra chữ ký số đáp ứng Luật Giao dịch điện tử và các chuẩn kỹ thuật liên quan</a:t>
                </a:r>
                <a:endParaRPr lang="vi-VN" sz="1200" dirty="0">
                  <a:solidFill>
                    <a:schemeClr val="bg1"/>
                  </a:solidFill>
                  <a:latin typeface="Roboto" pitchFamily="2" charset="0"/>
                  <a:ea typeface="Roboto" pitchFamily="2" charset="0"/>
                </a:endParaRPr>
              </a:p>
            </p:txBody>
          </p:sp>
          <p:sp>
            <p:nvSpPr>
              <p:cNvPr id="221" name="Rectangle 220">
                <a:extLst>
                  <a:ext uri="{FF2B5EF4-FFF2-40B4-BE49-F238E27FC236}">
                    <a16:creationId xmlns:a16="http://schemas.microsoft.com/office/drawing/2014/main" id="{B27B4EAF-D3AD-2E5C-1374-475186126100}"/>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17" name="Group 216">
              <a:extLst>
                <a:ext uri="{FF2B5EF4-FFF2-40B4-BE49-F238E27FC236}">
                  <a16:creationId xmlns:a16="http://schemas.microsoft.com/office/drawing/2014/main" id="{5518B200-A617-1641-BD80-6855D0BBBE70}"/>
                </a:ext>
              </a:extLst>
            </p:cNvPr>
            <p:cNvGrpSpPr/>
            <p:nvPr/>
          </p:nvGrpSpPr>
          <p:grpSpPr>
            <a:xfrm>
              <a:off x="1147137" y="3562899"/>
              <a:ext cx="3397155" cy="646331"/>
              <a:chOff x="1147137" y="2923526"/>
              <a:chExt cx="3397155" cy="646331"/>
            </a:xfrm>
          </p:grpSpPr>
          <p:sp>
            <p:nvSpPr>
              <p:cNvPr id="218" name="TextBox 217">
                <a:extLst>
                  <a:ext uri="{FF2B5EF4-FFF2-40B4-BE49-F238E27FC236}">
                    <a16:creationId xmlns:a16="http://schemas.microsoft.com/office/drawing/2014/main" id="{4E0C03D9-8E43-53F4-90FB-F8C9B0C7CB48}"/>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Hỗ trợ chứng thư số của tổ chức/doanh nghiệp (người sử dụng lao động) và cá nhân/người lao động</a:t>
                </a:r>
                <a:endParaRPr lang="vi-VN" sz="1200" dirty="0">
                  <a:solidFill>
                    <a:schemeClr val="bg1"/>
                  </a:solidFill>
                  <a:latin typeface="Roboto" pitchFamily="2" charset="0"/>
                  <a:ea typeface="Roboto" pitchFamily="2" charset="0"/>
                </a:endParaRPr>
              </a:p>
            </p:txBody>
          </p:sp>
          <p:sp>
            <p:nvSpPr>
              <p:cNvPr id="219" name="Rectangle 218">
                <a:extLst>
                  <a:ext uri="{FF2B5EF4-FFF2-40B4-BE49-F238E27FC236}">
                    <a16:creationId xmlns:a16="http://schemas.microsoft.com/office/drawing/2014/main" id="{C1B80249-C05E-12D6-17A3-29347E774CB2}"/>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82" name="Group 181">
            <a:extLst>
              <a:ext uri="{FF2B5EF4-FFF2-40B4-BE49-F238E27FC236}">
                <a16:creationId xmlns:a16="http://schemas.microsoft.com/office/drawing/2014/main" id="{82C48529-4DDC-308C-083D-86604692E2B2}"/>
              </a:ext>
            </a:extLst>
          </p:cNvPr>
          <p:cNvGrpSpPr/>
          <p:nvPr/>
        </p:nvGrpSpPr>
        <p:grpSpPr>
          <a:xfrm>
            <a:off x="-20623096" y="2554628"/>
            <a:ext cx="3637596" cy="2236690"/>
            <a:chOff x="4226565" y="2111328"/>
            <a:chExt cx="3637596" cy="2236690"/>
          </a:xfrm>
        </p:grpSpPr>
        <p:sp>
          <p:nvSpPr>
            <p:cNvPr id="200" name="Rectangle: Rounded Corners 199">
              <a:extLst>
                <a:ext uri="{FF2B5EF4-FFF2-40B4-BE49-F238E27FC236}">
                  <a16:creationId xmlns:a16="http://schemas.microsoft.com/office/drawing/2014/main" id="{831D3310-6DCC-566E-5FA7-B464C6660C14}"/>
                </a:ext>
              </a:extLst>
            </p:cNvPr>
            <p:cNvSpPr/>
            <p:nvPr/>
          </p:nvSpPr>
          <p:spPr>
            <a:xfrm>
              <a:off x="443084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01" name="Group 200">
              <a:extLst>
                <a:ext uri="{FF2B5EF4-FFF2-40B4-BE49-F238E27FC236}">
                  <a16:creationId xmlns:a16="http://schemas.microsoft.com/office/drawing/2014/main" id="{9141285F-5C83-8826-9F67-8D57C6283157}"/>
                </a:ext>
              </a:extLst>
            </p:cNvPr>
            <p:cNvGrpSpPr/>
            <p:nvPr/>
          </p:nvGrpSpPr>
          <p:grpSpPr>
            <a:xfrm>
              <a:off x="4383880" y="2889623"/>
              <a:ext cx="3397155" cy="646331"/>
              <a:chOff x="1147137" y="2923526"/>
              <a:chExt cx="3397155" cy="646331"/>
            </a:xfrm>
          </p:grpSpPr>
          <p:sp>
            <p:nvSpPr>
              <p:cNvPr id="212" name="TextBox 211">
                <a:extLst>
                  <a:ext uri="{FF2B5EF4-FFF2-40B4-BE49-F238E27FC236}">
                    <a16:creationId xmlns:a16="http://schemas.microsoft.com/office/drawing/2014/main" id="{5562C48E-FC28-01EA-D11E-0B6383CC8057}"/>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Tích hợp các kênh định danh: </a:t>
                </a:r>
                <a:r>
                  <a:rPr lang="en-US" sz="1200" dirty="0" err="1">
                    <a:solidFill>
                      <a:schemeClr val="bg1"/>
                    </a:solidFill>
                    <a:latin typeface="Roboto" pitchFamily="2" charset="0"/>
                    <a:ea typeface="Roboto" pitchFamily="2" charset="0"/>
                  </a:rPr>
                  <a:t>VNeID</a:t>
                </a:r>
                <a:r>
                  <a:rPr lang="en-US" sz="1200" dirty="0">
                    <a:solidFill>
                      <a:schemeClr val="bg1"/>
                    </a:solidFill>
                    <a:latin typeface="Roboto" pitchFamily="2" charset="0"/>
                    <a:ea typeface="Roboto" pitchFamily="2" charset="0"/>
                  </a:rPr>
                  <a:t>/</a:t>
                </a:r>
                <a:r>
                  <a:rPr lang="en-US" sz="1200" dirty="0" err="1">
                    <a:solidFill>
                      <a:schemeClr val="bg1"/>
                    </a:solidFill>
                    <a:latin typeface="Roboto" pitchFamily="2" charset="0"/>
                    <a:ea typeface="Roboto" pitchFamily="2" charset="0"/>
                  </a:rPr>
                  <a:t>RSHUB</a:t>
                </a:r>
                <a:r>
                  <a:rPr lang="en-US" sz="1200" dirty="0">
                    <a:solidFill>
                      <a:schemeClr val="bg1"/>
                    </a:solidFill>
                    <a:latin typeface="Roboto" pitchFamily="2" charset="0"/>
                    <a:ea typeface="Roboto" pitchFamily="2" charset="0"/>
                  </a:rPr>
                  <a:t>, định danh sinh trắc, </a:t>
                </a:r>
                <a:r>
                  <a:rPr lang="en-US" sz="1200" dirty="0" err="1">
                    <a:solidFill>
                      <a:schemeClr val="bg1"/>
                    </a:solidFill>
                    <a:latin typeface="Roboto" pitchFamily="2" charset="0"/>
                    <a:ea typeface="Roboto" pitchFamily="2" charset="0"/>
                  </a:rPr>
                  <a:t>eKYC</a:t>
                </a:r>
                <a:r>
                  <a:rPr lang="en-US" sz="1200" dirty="0">
                    <a:solidFill>
                      <a:schemeClr val="bg1"/>
                    </a:solidFill>
                    <a:latin typeface="Roboto" pitchFamily="2" charset="0"/>
                    <a:ea typeface="Roboto" pitchFamily="2" charset="0"/>
                  </a:rPr>
                  <a:t>, </a:t>
                </a:r>
                <a:r>
                  <a:rPr lang="en-US" sz="1200" dirty="0" err="1">
                    <a:solidFill>
                      <a:schemeClr val="bg1"/>
                    </a:solidFill>
                    <a:latin typeface="Roboto" pitchFamily="2" charset="0"/>
                    <a:ea typeface="Roboto" pitchFamily="2" charset="0"/>
                  </a:rPr>
                  <a:t>FIDO2</a:t>
                </a:r>
                <a:r>
                  <a:rPr lang="en-US" sz="1200" dirty="0">
                    <a:solidFill>
                      <a:schemeClr val="bg1"/>
                    </a:solidFill>
                    <a:latin typeface="Roboto" pitchFamily="2" charset="0"/>
                    <a:ea typeface="Roboto" pitchFamily="2" charset="0"/>
                  </a:rPr>
                  <a:t>/Passkey, OTP (theo chính sách).</a:t>
                </a:r>
                <a:endParaRPr lang="vi-VN" sz="1200" dirty="0">
                  <a:solidFill>
                    <a:schemeClr val="bg1"/>
                  </a:solidFill>
                  <a:latin typeface="Roboto" pitchFamily="2" charset="0"/>
                  <a:ea typeface="Roboto" pitchFamily="2" charset="0"/>
                </a:endParaRPr>
              </a:p>
            </p:txBody>
          </p:sp>
          <p:sp>
            <p:nvSpPr>
              <p:cNvPr id="213" name="Rectangle 212">
                <a:extLst>
                  <a:ext uri="{FF2B5EF4-FFF2-40B4-BE49-F238E27FC236}">
                    <a16:creationId xmlns:a16="http://schemas.microsoft.com/office/drawing/2014/main" id="{31D4E103-C37C-E463-5AA0-2FC8C733D8B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2" name="Group 201">
              <a:extLst>
                <a:ext uri="{FF2B5EF4-FFF2-40B4-BE49-F238E27FC236}">
                  <a16:creationId xmlns:a16="http://schemas.microsoft.com/office/drawing/2014/main" id="{8D6736F9-B00E-AD85-55F4-6871CD9778D4}"/>
                </a:ext>
              </a:extLst>
            </p:cNvPr>
            <p:cNvGrpSpPr/>
            <p:nvPr/>
          </p:nvGrpSpPr>
          <p:grpSpPr>
            <a:xfrm>
              <a:off x="4383880" y="3528996"/>
              <a:ext cx="3397155" cy="461665"/>
              <a:chOff x="1147137" y="2923526"/>
              <a:chExt cx="3397155" cy="461665"/>
            </a:xfrm>
          </p:grpSpPr>
          <p:sp>
            <p:nvSpPr>
              <p:cNvPr id="210" name="TextBox 209">
                <a:extLst>
                  <a:ext uri="{FF2B5EF4-FFF2-40B4-BE49-F238E27FC236}">
                    <a16:creationId xmlns:a16="http://schemas.microsoft.com/office/drawing/2014/main" id="{7BCD07EE-DA13-8D11-DF09-B0BA9F70940E}"/>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Tuân thủ pháp luật về định danh và xác thực điện tử</a:t>
                </a:r>
                <a:endParaRPr lang="vi-VN" sz="1200" dirty="0">
                  <a:solidFill>
                    <a:schemeClr val="bg1"/>
                  </a:solidFill>
                  <a:latin typeface="Roboto" pitchFamily="2" charset="0"/>
                  <a:ea typeface="Roboto" pitchFamily="2" charset="0"/>
                </a:endParaRPr>
              </a:p>
            </p:txBody>
          </p:sp>
          <p:sp>
            <p:nvSpPr>
              <p:cNvPr id="211" name="Rectangle 210">
                <a:extLst>
                  <a:ext uri="{FF2B5EF4-FFF2-40B4-BE49-F238E27FC236}">
                    <a16:creationId xmlns:a16="http://schemas.microsoft.com/office/drawing/2014/main" id="{753448B3-FF57-3CD9-A74E-F636A310A7E0}"/>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3" name="Group 202">
              <a:extLst>
                <a:ext uri="{FF2B5EF4-FFF2-40B4-BE49-F238E27FC236}">
                  <a16:creationId xmlns:a16="http://schemas.microsoft.com/office/drawing/2014/main" id="{2E6859A5-AB0C-9A5A-F420-15AC6621CD4E}"/>
                </a:ext>
              </a:extLst>
            </p:cNvPr>
            <p:cNvGrpSpPr/>
            <p:nvPr/>
          </p:nvGrpSpPr>
          <p:grpSpPr>
            <a:xfrm>
              <a:off x="4226565" y="2111328"/>
              <a:ext cx="3489814" cy="609600"/>
              <a:chOff x="4226565" y="2111328"/>
              <a:chExt cx="3489814" cy="609600"/>
            </a:xfrm>
            <a:effectLst>
              <a:outerShdw blurRad="63500" sx="102000" sy="102000" algn="ctr" rotWithShape="0">
                <a:prstClr val="black">
                  <a:alpha val="40000"/>
                </a:prstClr>
              </a:outerShdw>
            </a:effectLst>
          </p:grpSpPr>
          <p:grpSp>
            <p:nvGrpSpPr>
              <p:cNvPr id="204" name="Group 203">
                <a:extLst>
                  <a:ext uri="{FF2B5EF4-FFF2-40B4-BE49-F238E27FC236}">
                    <a16:creationId xmlns:a16="http://schemas.microsoft.com/office/drawing/2014/main" id="{90644FFD-9E66-73DC-9293-01812EC9B6DD}"/>
                  </a:ext>
                </a:extLst>
              </p:cNvPr>
              <p:cNvGrpSpPr/>
              <p:nvPr/>
            </p:nvGrpSpPr>
            <p:grpSpPr>
              <a:xfrm>
                <a:off x="4792292" y="2222122"/>
                <a:ext cx="2924087" cy="388013"/>
                <a:chOff x="4792292" y="2222122"/>
                <a:chExt cx="2924087" cy="388013"/>
              </a:xfrm>
            </p:grpSpPr>
            <p:sp>
              <p:nvSpPr>
                <p:cNvPr id="208" name="Rectangle 207">
                  <a:extLst>
                    <a:ext uri="{FF2B5EF4-FFF2-40B4-BE49-F238E27FC236}">
                      <a16:creationId xmlns:a16="http://schemas.microsoft.com/office/drawing/2014/main" id="{22BDD531-5D4E-B558-C830-FCA94EE787C7}"/>
                    </a:ext>
                  </a:extLst>
                </p:cNvPr>
                <p:cNvSpPr/>
                <p:nvPr/>
              </p:nvSpPr>
              <p:spPr>
                <a:xfrm>
                  <a:off x="4792292" y="2222122"/>
                  <a:ext cx="2924087" cy="388013"/>
                </a:xfrm>
                <a:prstGeom prst="rect">
                  <a:avLst/>
                </a:prstGeom>
                <a:solidFill>
                  <a:schemeClr val="accent4">
                    <a:lumMod val="20000"/>
                    <a:lumOff val="80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9" name="TextBox 208">
                  <a:extLst>
                    <a:ext uri="{FF2B5EF4-FFF2-40B4-BE49-F238E27FC236}">
                      <a16:creationId xmlns:a16="http://schemas.microsoft.com/office/drawing/2014/main" id="{7CB6ADFC-7879-8926-E6E1-1D34310B08F0}"/>
                    </a:ext>
                  </a:extLst>
                </p:cNvPr>
                <p:cNvSpPr txBox="1"/>
                <p:nvPr/>
              </p:nvSpPr>
              <p:spPr>
                <a:xfrm>
                  <a:off x="4900819" y="2277629"/>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ĐỊNH DANH &amp; XÁC THỰC</a:t>
                  </a:r>
                  <a:endParaRPr lang="vi-VN" sz="1200" dirty="0">
                    <a:solidFill>
                      <a:srgbClr val="194794"/>
                    </a:solidFill>
                    <a:latin typeface="Roboto" pitchFamily="2" charset="0"/>
                    <a:ea typeface="Roboto" pitchFamily="2" charset="0"/>
                  </a:endParaRPr>
                </a:p>
              </p:txBody>
            </p:sp>
          </p:grpSp>
          <p:grpSp>
            <p:nvGrpSpPr>
              <p:cNvPr id="205" name="Group 204">
                <a:extLst>
                  <a:ext uri="{FF2B5EF4-FFF2-40B4-BE49-F238E27FC236}">
                    <a16:creationId xmlns:a16="http://schemas.microsoft.com/office/drawing/2014/main" id="{9F76959F-A185-89AE-EACE-D8CD71E7544C}"/>
                  </a:ext>
                </a:extLst>
              </p:cNvPr>
              <p:cNvGrpSpPr/>
              <p:nvPr/>
            </p:nvGrpSpPr>
            <p:grpSpPr>
              <a:xfrm>
                <a:off x="4226565" y="2111328"/>
                <a:ext cx="674255" cy="609600"/>
                <a:chOff x="4226565" y="2111328"/>
                <a:chExt cx="674255" cy="609600"/>
              </a:xfrm>
            </p:grpSpPr>
            <p:sp>
              <p:nvSpPr>
                <p:cNvPr id="206" name="Rectangle: Diagonal Corners Rounded 205">
                  <a:extLst>
                    <a:ext uri="{FF2B5EF4-FFF2-40B4-BE49-F238E27FC236}">
                      <a16:creationId xmlns:a16="http://schemas.microsoft.com/office/drawing/2014/main" id="{853818D4-1A8C-0EDF-F6BB-A123E803D67A}"/>
                    </a:ext>
                  </a:extLst>
                </p:cNvPr>
                <p:cNvSpPr/>
                <p:nvPr/>
              </p:nvSpPr>
              <p:spPr>
                <a:xfrm>
                  <a:off x="4226565" y="2111328"/>
                  <a:ext cx="674255" cy="609600"/>
                </a:xfrm>
                <a:prstGeom prst="round2DiagRect">
                  <a:avLst/>
                </a:prstGeom>
                <a:solidFill>
                  <a:srgbClr val="FBC70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07" name="Graphic 206" descr="Ui Ux with solid fill">
                  <a:extLst>
                    <a:ext uri="{FF2B5EF4-FFF2-40B4-BE49-F238E27FC236}">
                      <a16:creationId xmlns:a16="http://schemas.microsoft.com/office/drawing/2014/main" id="{AE73B7B4-7B8E-CFE1-A333-0F30741DD7A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11412" y="2159424"/>
                  <a:ext cx="504559" cy="504559"/>
                </a:xfrm>
                <a:prstGeom prst="rect">
                  <a:avLst/>
                </a:prstGeom>
              </p:spPr>
            </p:pic>
          </p:grpSp>
        </p:grpSp>
      </p:grpSp>
      <p:grpSp>
        <p:nvGrpSpPr>
          <p:cNvPr id="183" name="Group 182">
            <a:extLst>
              <a:ext uri="{FF2B5EF4-FFF2-40B4-BE49-F238E27FC236}">
                <a16:creationId xmlns:a16="http://schemas.microsoft.com/office/drawing/2014/main" id="{89A71148-111C-4708-6753-BD1EEF0E5875}"/>
              </a:ext>
            </a:extLst>
          </p:cNvPr>
          <p:cNvGrpSpPr/>
          <p:nvPr/>
        </p:nvGrpSpPr>
        <p:grpSpPr>
          <a:xfrm>
            <a:off x="-16619736" y="2554628"/>
            <a:ext cx="3637596" cy="2236690"/>
            <a:chOff x="8229925" y="2111328"/>
            <a:chExt cx="3637596" cy="2236690"/>
          </a:xfrm>
        </p:grpSpPr>
        <p:sp>
          <p:nvSpPr>
            <p:cNvPr id="184" name="Rectangle: Rounded Corners 183">
              <a:extLst>
                <a:ext uri="{FF2B5EF4-FFF2-40B4-BE49-F238E27FC236}">
                  <a16:creationId xmlns:a16="http://schemas.microsoft.com/office/drawing/2014/main" id="{3BF4C35B-0996-BD4F-7A01-3FDF95009CEA}"/>
                </a:ext>
              </a:extLst>
            </p:cNvPr>
            <p:cNvSpPr/>
            <p:nvPr/>
          </p:nvSpPr>
          <p:spPr>
            <a:xfrm>
              <a:off x="8434200" y="2442176"/>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85" name="Group 184">
              <a:extLst>
                <a:ext uri="{FF2B5EF4-FFF2-40B4-BE49-F238E27FC236}">
                  <a16:creationId xmlns:a16="http://schemas.microsoft.com/office/drawing/2014/main" id="{78BA1557-539A-7693-0F7A-0B1456824F01}"/>
                </a:ext>
              </a:extLst>
            </p:cNvPr>
            <p:cNvGrpSpPr/>
            <p:nvPr/>
          </p:nvGrpSpPr>
          <p:grpSpPr>
            <a:xfrm>
              <a:off x="8387240" y="2889623"/>
              <a:ext cx="3397155" cy="461665"/>
              <a:chOff x="1147137" y="2923526"/>
              <a:chExt cx="3397155" cy="461665"/>
            </a:xfrm>
          </p:grpSpPr>
          <p:sp>
            <p:nvSpPr>
              <p:cNvPr id="198" name="TextBox 197">
                <a:extLst>
                  <a:ext uri="{FF2B5EF4-FFF2-40B4-BE49-F238E27FC236}">
                    <a16:creationId xmlns:a16="http://schemas.microsoft.com/office/drawing/2014/main" id="{810DE17E-68B8-3517-ACC0-779FBD71FE57}"/>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Hiển thị toàn bộ nội dung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cho người lao động</a:t>
                </a:r>
                <a:endParaRPr lang="vi-VN" sz="1200" dirty="0">
                  <a:solidFill>
                    <a:schemeClr val="bg1"/>
                  </a:solidFill>
                  <a:latin typeface="Roboto" pitchFamily="2" charset="0"/>
                  <a:ea typeface="Roboto" pitchFamily="2" charset="0"/>
                </a:endParaRPr>
              </a:p>
            </p:txBody>
          </p:sp>
          <p:sp>
            <p:nvSpPr>
              <p:cNvPr id="199" name="Rectangle 198">
                <a:extLst>
                  <a:ext uri="{FF2B5EF4-FFF2-40B4-BE49-F238E27FC236}">
                    <a16:creationId xmlns:a16="http://schemas.microsoft.com/office/drawing/2014/main" id="{C381ED30-D081-EA06-0ED2-FF43EFE89488}"/>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6" name="Group 185">
              <a:extLst>
                <a:ext uri="{FF2B5EF4-FFF2-40B4-BE49-F238E27FC236}">
                  <a16:creationId xmlns:a16="http://schemas.microsoft.com/office/drawing/2014/main" id="{E25A64AC-FEE1-1B24-3E0A-B473F5DC2F1A}"/>
                </a:ext>
              </a:extLst>
            </p:cNvPr>
            <p:cNvGrpSpPr/>
            <p:nvPr/>
          </p:nvGrpSpPr>
          <p:grpSpPr>
            <a:xfrm>
              <a:off x="8387240" y="3340010"/>
              <a:ext cx="3397155" cy="461665"/>
              <a:chOff x="1147137" y="2923526"/>
              <a:chExt cx="3397155" cy="461665"/>
            </a:xfrm>
          </p:grpSpPr>
          <p:sp>
            <p:nvSpPr>
              <p:cNvPr id="196" name="TextBox 195">
                <a:extLst>
                  <a:ext uri="{FF2B5EF4-FFF2-40B4-BE49-F238E27FC236}">
                    <a16:creationId xmlns:a16="http://schemas.microsoft.com/office/drawing/2014/main" id="{63D54AB7-7F87-5020-F240-9B696F538E40}"/>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Yêu cầu thao tác thể hiện “đã đọc, hiểu và đồng ý” trước khi ký số</a:t>
                </a:r>
                <a:endParaRPr lang="vi-VN" sz="1200" dirty="0">
                  <a:solidFill>
                    <a:schemeClr val="bg1"/>
                  </a:solidFill>
                  <a:latin typeface="Roboto" pitchFamily="2" charset="0"/>
                  <a:ea typeface="Roboto" pitchFamily="2" charset="0"/>
                </a:endParaRPr>
              </a:p>
            </p:txBody>
          </p:sp>
          <p:sp>
            <p:nvSpPr>
              <p:cNvPr id="197" name="Rectangle 196">
                <a:extLst>
                  <a:ext uri="{FF2B5EF4-FFF2-40B4-BE49-F238E27FC236}">
                    <a16:creationId xmlns:a16="http://schemas.microsoft.com/office/drawing/2014/main" id="{50212F70-4526-0581-0EE0-86E2AB356EB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7" name="Group 186">
              <a:extLst>
                <a:ext uri="{FF2B5EF4-FFF2-40B4-BE49-F238E27FC236}">
                  <a16:creationId xmlns:a16="http://schemas.microsoft.com/office/drawing/2014/main" id="{BCB0576E-C9BA-CA27-9958-525DF54CA8AE}"/>
                </a:ext>
              </a:extLst>
            </p:cNvPr>
            <p:cNvGrpSpPr/>
            <p:nvPr/>
          </p:nvGrpSpPr>
          <p:grpSpPr>
            <a:xfrm>
              <a:off x="8387240" y="3790397"/>
              <a:ext cx="3397155" cy="461665"/>
              <a:chOff x="1147137" y="2923526"/>
              <a:chExt cx="3397155" cy="461665"/>
            </a:xfrm>
          </p:grpSpPr>
          <p:sp>
            <p:nvSpPr>
              <p:cNvPr id="194" name="TextBox 193">
                <a:extLst>
                  <a:ext uri="{FF2B5EF4-FFF2-40B4-BE49-F238E27FC236}">
                    <a16:creationId xmlns:a16="http://schemas.microsoft.com/office/drawing/2014/main" id="{69B6EFE1-6014-39A1-9A91-B142E9AC3E13}"/>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nhật ký truy cập: thời điểm, IP, thiết bị, phương thức xác thực</a:t>
                </a:r>
                <a:endParaRPr lang="vi-VN" sz="1200" dirty="0">
                  <a:solidFill>
                    <a:schemeClr val="bg1"/>
                  </a:solidFill>
                  <a:latin typeface="Roboto" pitchFamily="2" charset="0"/>
                  <a:ea typeface="Roboto" pitchFamily="2" charset="0"/>
                </a:endParaRPr>
              </a:p>
            </p:txBody>
          </p:sp>
          <p:sp>
            <p:nvSpPr>
              <p:cNvPr id="195" name="Rectangle 194">
                <a:extLst>
                  <a:ext uri="{FF2B5EF4-FFF2-40B4-BE49-F238E27FC236}">
                    <a16:creationId xmlns:a16="http://schemas.microsoft.com/office/drawing/2014/main" id="{9B087084-F106-6A65-4264-5C24A9845EBD}"/>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8" name="Group 187">
              <a:extLst>
                <a:ext uri="{FF2B5EF4-FFF2-40B4-BE49-F238E27FC236}">
                  <a16:creationId xmlns:a16="http://schemas.microsoft.com/office/drawing/2014/main" id="{80B1280B-610F-A936-456A-E0A3F27D7875}"/>
                </a:ext>
              </a:extLst>
            </p:cNvPr>
            <p:cNvGrpSpPr/>
            <p:nvPr/>
          </p:nvGrpSpPr>
          <p:grpSpPr>
            <a:xfrm>
              <a:off x="8229925" y="2111328"/>
              <a:ext cx="3489814" cy="609600"/>
              <a:chOff x="8229925" y="2111328"/>
              <a:chExt cx="3489814" cy="609600"/>
            </a:xfrm>
            <a:effectLst>
              <a:outerShdw blurRad="63500" sx="102000" sy="102000" algn="ctr" rotWithShape="0">
                <a:prstClr val="black">
                  <a:alpha val="40000"/>
                </a:prstClr>
              </a:outerShdw>
            </a:effectLst>
          </p:grpSpPr>
          <p:grpSp>
            <p:nvGrpSpPr>
              <p:cNvPr id="189" name="Group 188">
                <a:extLst>
                  <a:ext uri="{FF2B5EF4-FFF2-40B4-BE49-F238E27FC236}">
                    <a16:creationId xmlns:a16="http://schemas.microsoft.com/office/drawing/2014/main" id="{4496B6CB-188B-7A81-A31B-7474359B4347}"/>
                  </a:ext>
                </a:extLst>
              </p:cNvPr>
              <p:cNvGrpSpPr/>
              <p:nvPr/>
            </p:nvGrpSpPr>
            <p:grpSpPr>
              <a:xfrm>
                <a:off x="8229925" y="2111328"/>
                <a:ext cx="3489814" cy="609600"/>
                <a:chOff x="989822" y="2145231"/>
                <a:chExt cx="3489814" cy="609600"/>
              </a:xfrm>
            </p:grpSpPr>
            <p:sp>
              <p:nvSpPr>
                <p:cNvPr id="191" name="Rectangle 190">
                  <a:extLst>
                    <a:ext uri="{FF2B5EF4-FFF2-40B4-BE49-F238E27FC236}">
                      <a16:creationId xmlns:a16="http://schemas.microsoft.com/office/drawing/2014/main" id="{F0532660-09F4-A965-86D1-D957A228F57D}"/>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2" name="Rectangle: Diagonal Corners Rounded 191">
                  <a:extLst>
                    <a:ext uri="{FF2B5EF4-FFF2-40B4-BE49-F238E27FC236}">
                      <a16:creationId xmlns:a16="http://schemas.microsoft.com/office/drawing/2014/main" id="{2DDE5C20-5BB6-8697-2298-114748664786}"/>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3" name="TextBox 192">
                  <a:extLst>
                    <a:ext uri="{FF2B5EF4-FFF2-40B4-BE49-F238E27FC236}">
                      <a16:creationId xmlns:a16="http://schemas.microsoft.com/office/drawing/2014/main" id="{3C6D7A8F-D212-E62F-1549-AD70FF9A5DE1}"/>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GHI NHẬN SỰ ĐỒNG Ý</a:t>
                  </a:r>
                  <a:endParaRPr lang="vi-VN" sz="1200" dirty="0">
                    <a:solidFill>
                      <a:srgbClr val="194794"/>
                    </a:solidFill>
                    <a:latin typeface="Roboto" pitchFamily="2" charset="0"/>
                    <a:ea typeface="Roboto" pitchFamily="2" charset="0"/>
                  </a:endParaRPr>
                </a:p>
              </p:txBody>
            </p:sp>
          </p:grpSp>
          <p:pic>
            <p:nvPicPr>
              <p:cNvPr id="190" name="Graphic 189" descr="Comment Like with solid fill">
                <a:extLst>
                  <a:ext uri="{FF2B5EF4-FFF2-40B4-BE49-F238E27FC236}">
                    <a16:creationId xmlns:a16="http://schemas.microsoft.com/office/drawing/2014/main" id="{98FE6020-705E-EE26-7E46-9CB4D0A14F2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293957" y="2135845"/>
                <a:ext cx="546190" cy="546190"/>
              </a:xfrm>
              <a:prstGeom prst="rect">
                <a:avLst/>
              </a:prstGeom>
            </p:spPr>
          </p:pic>
        </p:grpSp>
      </p:grpSp>
      <p:grpSp>
        <p:nvGrpSpPr>
          <p:cNvPr id="227" name="Group 226">
            <a:extLst>
              <a:ext uri="{FF2B5EF4-FFF2-40B4-BE49-F238E27FC236}">
                <a16:creationId xmlns:a16="http://schemas.microsoft.com/office/drawing/2014/main" id="{3826F811-244A-94AF-F75D-A5A2A7B9D3AD}"/>
              </a:ext>
            </a:extLst>
          </p:cNvPr>
          <p:cNvGrpSpPr/>
          <p:nvPr/>
        </p:nvGrpSpPr>
        <p:grpSpPr>
          <a:xfrm>
            <a:off x="-12131467" y="2599167"/>
            <a:ext cx="3637596" cy="2236690"/>
            <a:chOff x="223205" y="4450954"/>
            <a:chExt cx="3637596" cy="2236690"/>
          </a:xfrm>
        </p:grpSpPr>
        <p:sp>
          <p:nvSpPr>
            <p:cNvPr id="228" name="Rectangle: Rounded Corners 227">
              <a:extLst>
                <a:ext uri="{FF2B5EF4-FFF2-40B4-BE49-F238E27FC236}">
                  <a16:creationId xmlns:a16="http://schemas.microsoft.com/office/drawing/2014/main" id="{EFDFEECE-CBA1-2F31-8393-AECAC9120B98}"/>
                </a:ext>
              </a:extLst>
            </p:cNvPr>
            <p:cNvSpPr/>
            <p:nvPr/>
          </p:nvSpPr>
          <p:spPr>
            <a:xfrm>
              <a:off x="42748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29" name="Group 228">
              <a:extLst>
                <a:ext uri="{FF2B5EF4-FFF2-40B4-BE49-F238E27FC236}">
                  <a16:creationId xmlns:a16="http://schemas.microsoft.com/office/drawing/2014/main" id="{69AF6FBB-9785-3134-A199-A8AB439ABDDE}"/>
                </a:ext>
              </a:extLst>
            </p:cNvPr>
            <p:cNvGrpSpPr/>
            <p:nvPr/>
          </p:nvGrpSpPr>
          <p:grpSpPr>
            <a:xfrm>
              <a:off x="380520" y="5229249"/>
              <a:ext cx="3397155" cy="461665"/>
              <a:chOff x="1147137" y="2923526"/>
              <a:chExt cx="3397155" cy="461665"/>
            </a:xfrm>
          </p:grpSpPr>
          <p:sp>
            <p:nvSpPr>
              <p:cNvPr id="242" name="TextBox 241">
                <a:extLst>
                  <a:ext uri="{FF2B5EF4-FFF2-40B4-BE49-F238E27FC236}">
                    <a16:creationId xmlns:a16="http://schemas.microsoft.com/office/drawing/2014/main" id="{153E8323-047D-246F-2BAC-DC46F7517699}"/>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Sau khi đủ chữ ký số, hệ thống tạo băm (hash) nội dung </a:t>
                </a:r>
                <a:r>
                  <a:rPr lang="en-US" sz="1200" dirty="0" err="1">
                    <a:solidFill>
                      <a:schemeClr val="bg1"/>
                    </a:solidFill>
                    <a:latin typeface="Roboto" pitchFamily="2" charset="0"/>
                    <a:ea typeface="Roboto" pitchFamily="2" charset="0"/>
                  </a:rPr>
                  <a:t>HĐLĐ</a:t>
                </a:r>
                <a:endParaRPr lang="vi-VN" sz="1200" dirty="0">
                  <a:solidFill>
                    <a:schemeClr val="bg1"/>
                  </a:solidFill>
                  <a:latin typeface="Roboto" pitchFamily="2" charset="0"/>
                  <a:ea typeface="Roboto" pitchFamily="2" charset="0"/>
                </a:endParaRPr>
              </a:p>
            </p:txBody>
          </p:sp>
          <p:sp>
            <p:nvSpPr>
              <p:cNvPr id="243" name="Rectangle 242">
                <a:extLst>
                  <a:ext uri="{FF2B5EF4-FFF2-40B4-BE49-F238E27FC236}">
                    <a16:creationId xmlns:a16="http://schemas.microsoft.com/office/drawing/2014/main" id="{9D75D1BF-E42D-0D25-EBFD-D9CCE7BC689B}"/>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30" name="Group 229">
              <a:extLst>
                <a:ext uri="{FF2B5EF4-FFF2-40B4-BE49-F238E27FC236}">
                  <a16:creationId xmlns:a16="http://schemas.microsoft.com/office/drawing/2014/main" id="{169E7A0F-DB12-2F70-9F03-564E4D6548BB}"/>
                </a:ext>
              </a:extLst>
            </p:cNvPr>
            <p:cNvGrpSpPr/>
            <p:nvPr/>
          </p:nvGrpSpPr>
          <p:grpSpPr>
            <a:xfrm>
              <a:off x="380520" y="5682408"/>
              <a:ext cx="3397155" cy="461665"/>
              <a:chOff x="1147137" y="2923526"/>
              <a:chExt cx="3397155" cy="461665"/>
            </a:xfrm>
          </p:grpSpPr>
          <p:sp>
            <p:nvSpPr>
              <p:cNvPr id="240" name="TextBox 239">
                <a:extLst>
                  <a:ext uri="{FF2B5EF4-FFF2-40B4-BE49-F238E27FC236}">
                    <a16:creationId xmlns:a16="http://schemas.microsoft.com/office/drawing/2014/main" id="{48095481-5A50-7828-689D-AC356E7FFCCA}"/>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Đóng dấu thời gian (timestamp) và ghi nhận nhật ký bằng chứng</a:t>
                </a:r>
                <a:endParaRPr lang="vi-VN" sz="1200" dirty="0">
                  <a:solidFill>
                    <a:schemeClr val="bg1"/>
                  </a:solidFill>
                  <a:latin typeface="Roboto" pitchFamily="2" charset="0"/>
                  <a:ea typeface="Roboto" pitchFamily="2" charset="0"/>
                </a:endParaRPr>
              </a:p>
            </p:txBody>
          </p:sp>
          <p:sp>
            <p:nvSpPr>
              <p:cNvPr id="241" name="Rectangle 240">
                <a:extLst>
                  <a:ext uri="{FF2B5EF4-FFF2-40B4-BE49-F238E27FC236}">
                    <a16:creationId xmlns:a16="http://schemas.microsoft.com/office/drawing/2014/main" id="{22BFCC73-BE7A-816C-5508-EDE41512260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31" name="Group 230">
              <a:extLst>
                <a:ext uri="{FF2B5EF4-FFF2-40B4-BE49-F238E27FC236}">
                  <a16:creationId xmlns:a16="http://schemas.microsoft.com/office/drawing/2014/main" id="{944BE039-B351-D262-CA99-D78A26F6F900}"/>
                </a:ext>
              </a:extLst>
            </p:cNvPr>
            <p:cNvGrpSpPr/>
            <p:nvPr/>
          </p:nvGrpSpPr>
          <p:grpSpPr>
            <a:xfrm>
              <a:off x="380520" y="6135566"/>
              <a:ext cx="3397155" cy="461665"/>
              <a:chOff x="1147137" y="2923526"/>
              <a:chExt cx="3397155" cy="461665"/>
            </a:xfrm>
          </p:grpSpPr>
          <p:sp>
            <p:nvSpPr>
              <p:cNvPr id="238" name="TextBox 237">
                <a:extLst>
                  <a:ext uri="{FF2B5EF4-FFF2-40B4-BE49-F238E27FC236}">
                    <a16:creationId xmlns:a16="http://schemas.microsoft.com/office/drawing/2014/main" id="{F1B0243D-C7D5-5E4A-A169-F0F536BD7413}"/>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Thực hiện chứng thực thông điệp dữ liệu với tư cách nhà cung cấp dịch vụ tin cậy</a:t>
                </a:r>
                <a:endParaRPr lang="vi-VN" sz="1200" dirty="0">
                  <a:solidFill>
                    <a:schemeClr val="bg1"/>
                  </a:solidFill>
                  <a:latin typeface="Roboto" pitchFamily="2" charset="0"/>
                  <a:ea typeface="Roboto" pitchFamily="2" charset="0"/>
                </a:endParaRPr>
              </a:p>
            </p:txBody>
          </p:sp>
          <p:sp>
            <p:nvSpPr>
              <p:cNvPr id="239" name="Rectangle 238">
                <a:extLst>
                  <a:ext uri="{FF2B5EF4-FFF2-40B4-BE49-F238E27FC236}">
                    <a16:creationId xmlns:a16="http://schemas.microsoft.com/office/drawing/2014/main" id="{BD4E07C3-847A-B2D0-5B34-B10F8B244637}"/>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32" name="Group 231">
              <a:extLst>
                <a:ext uri="{FF2B5EF4-FFF2-40B4-BE49-F238E27FC236}">
                  <a16:creationId xmlns:a16="http://schemas.microsoft.com/office/drawing/2014/main" id="{F89EE8D0-4E2D-DF4F-8443-DA343AF070D8}"/>
                </a:ext>
              </a:extLst>
            </p:cNvPr>
            <p:cNvGrpSpPr/>
            <p:nvPr/>
          </p:nvGrpSpPr>
          <p:grpSpPr>
            <a:xfrm>
              <a:off x="223205" y="4450954"/>
              <a:ext cx="3489814" cy="609600"/>
              <a:chOff x="223205" y="4450954"/>
              <a:chExt cx="3489814" cy="609600"/>
            </a:xfrm>
            <a:effectLst>
              <a:outerShdw blurRad="63500" sx="102000" sy="102000" algn="ctr" rotWithShape="0">
                <a:prstClr val="black">
                  <a:alpha val="40000"/>
                </a:prstClr>
              </a:outerShdw>
            </a:effectLst>
          </p:grpSpPr>
          <p:grpSp>
            <p:nvGrpSpPr>
              <p:cNvPr id="233" name="Group 232">
                <a:extLst>
                  <a:ext uri="{FF2B5EF4-FFF2-40B4-BE49-F238E27FC236}">
                    <a16:creationId xmlns:a16="http://schemas.microsoft.com/office/drawing/2014/main" id="{E38DCFE6-92B4-1737-3561-5A5FCC655FF1}"/>
                  </a:ext>
                </a:extLst>
              </p:cNvPr>
              <p:cNvGrpSpPr/>
              <p:nvPr/>
            </p:nvGrpSpPr>
            <p:grpSpPr>
              <a:xfrm>
                <a:off x="223205" y="4450954"/>
                <a:ext cx="3489814" cy="609600"/>
                <a:chOff x="989822" y="2145231"/>
                <a:chExt cx="3489814" cy="609600"/>
              </a:xfrm>
            </p:grpSpPr>
            <p:sp>
              <p:nvSpPr>
                <p:cNvPr id="235" name="Rectangle 234">
                  <a:extLst>
                    <a:ext uri="{FF2B5EF4-FFF2-40B4-BE49-F238E27FC236}">
                      <a16:creationId xmlns:a16="http://schemas.microsoft.com/office/drawing/2014/main" id="{C697761A-9C82-9649-2B70-F9A25CA146DA}"/>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6" name="Rectangle: Diagonal Corners Rounded 235">
                  <a:extLst>
                    <a:ext uri="{FF2B5EF4-FFF2-40B4-BE49-F238E27FC236}">
                      <a16:creationId xmlns:a16="http://schemas.microsoft.com/office/drawing/2014/main" id="{40F31522-063E-D48F-EC74-46B68FB80481}"/>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7" name="TextBox 236">
                  <a:extLst>
                    <a:ext uri="{FF2B5EF4-FFF2-40B4-BE49-F238E27FC236}">
                      <a16:creationId xmlns:a16="http://schemas.microsoft.com/office/drawing/2014/main" id="{D80268EA-F514-D62D-AF9C-4BD1E0236600}"/>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CHỨNG THỰC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endParaRPr lang="vi-VN" sz="1200" dirty="0">
                    <a:solidFill>
                      <a:srgbClr val="194794"/>
                    </a:solidFill>
                    <a:latin typeface="Roboto" pitchFamily="2" charset="0"/>
                    <a:ea typeface="Roboto" pitchFamily="2" charset="0"/>
                  </a:endParaRPr>
                </a:p>
              </p:txBody>
            </p:sp>
          </p:grpSp>
          <p:pic>
            <p:nvPicPr>
              <p:cNvPr id="234" name="Graphic 233" descr="Contract with solid fill">
                <a:extLst>
                  <a:ext uri="{FF2B5EF4-FFF2-40B4-BE49-F238E27FC236}">
                    <a16:creationId xmlns:a16="http://schemas.microsoft.com/office/drawing/2014/main" id="{F1F2B4FF-30C2-C0AE-4A33-765BB7ECF69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9512" y="4497342"/>
                <a:ext cx="505328" cy="505328"/>
              </a:xfrm>
              <a:prstGeom prst="rect">
                <a:avLst/>
              </a:prstGeom>
            </p:spPr>
          </p:pic>
        </p:grpSp>
      </p:grpSp>
      <p:grpSp>
        <p:nvGrpSpPr>
          <p:cNvPr id="244" name="Group 243">
            <a:extLst>
              <a:ext uri="{FF2B5EF4-FFF2-40B4-BE49-F238E27FC236}">
                <a16:creationId xmlns:a16="http://schemas.microsoft.com/office/drawing/2014/main" id="{D079640A-8832-51DC-F00F-561F423E979D}"/>
              </a:ext>
            </a:extLst>
          </p:cNvPr>
          <p:cNvGrpSpPr/>
          <p:nvPr/>
        </p:nvGrpSpPr>
        <p:grpSpPr>
          <a:xfrm>
            <a:off x="-8128107" y="2599167"/>
            <a:ext cx="3637596" cy="2236690"/>
            <a:chOff x="4226565" y="4450954"/>
            <a:chExt cx="3637596" cy="2236690"/>
          </a:xfrm>
        </p:grpSpPr>
        <p:sp>
          <p:nvSpPr>
            <p:cNvPr id="245" name="Rectangle: Rounded Corners 244">
              <a:extLst>
                <a:ext uri="{FF2B5EF4-FFF2-40B4-BE49-F238E27FC236}">
                  <a16:creationId xmlns:a16="http://schemas.microsoft.com/office/drawing/2014/main" id="{997EB7AA-C00D-9ABD-BF1D-40BF6B16D7A0}"/>
                </a:ext>
              </a:extLst>
            </p:cNvPr>
            <p:cNvSpPr/>
            <p:nvPr/>
          </p:nvSpPr>
          <p:spPr>
            <a:xfrm>
              <a:off x="443084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46" name="Group 245">
              <a:extLst>
                <a:ext uri="{FF2B5EF4-FFF2-40B4-BE49-F238E27FC236}">
                  <a16:creationId xmlns:a16="http://schemas.microsoft.com/office/drawing/2014/main" id="{7F0CA075-2E3F-FAC3-851D-FEC194A0DAD7}"/>
                </a:ext>
              </a:extLst>
            </p:cNvPr>
            <p:cNvGrpSpPr/>
            <p:nvPr/>
          </p:nvGrpSpPr>
          <p:grpSpPr>
            <a:xfrm>
              <a:off x="4383880" y="5386261"/>
              <a:ext cx="3397155" cy="461665"/>
              <a:chOff x="1147137" y="2923526"/>
              <a:chExt cx="3397155" cy="461665"/>
            </a:xfrm>
          </p:grpSpPr>
          <p:sp>
            <p:nvSpPr>
              <p:cNvPr id="256" name="TextBox 255">
                <a:extLst>
                  <a:ext uri="{FF2B5EF4-FFF2-40B4-BE49-F238E27FC236}">
                    <a16:creationId xmlns:a16="http://schemas.microsoft.com/office/drawing/2014/main" id="{EC81B089-87E2-48F7-2C35-E1D5D344C379}"/>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Tự động gửi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lên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trong thời hạn quy định</a:t>
                </a:r>
                <a:endParaRPr lang="vi-VN" sz="1200" dirty="0">
                  <a:solidFill>
                    <a:schemeClr val="bg1"/>
                  </a:solidFill>
                  <a:latin typeface="Roboto" pitchFamily="2" charset="0"/>
                  <a:ea typeface="Roboto" pitchFamily="2" charset="0"/>
                </a:endParaRPr>
              </a:p>
            </p:txBody>
          </p:sp>
          <p:sp>
            <p:nvSpPr>
              <p:cNvPr id="257" name="Rectangle 256">
                <a:extLst>
                  <a:ext uri="{FF2B5EF4-FFF2-40B4-BE49-F238E27FC236}">
                    <a16:creationId xmlns:a16="http://schemas.microsoft.com/office/drawing/2014/main" id="{B844D481-D806-6D27-5553-A16D7F27E426}"/>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47" name="Group 246">
              <a:extLst>
                <a:ext uri="{FF2B5EF4-FFF2-40B4-BE49-F238E27FC236}">
                  <a16:creationId xmlns:a16="http://schemas.microsoft.com/office/drawing/2014/main" id="{44414557-D59D-50DB-3671-8AF78B37C27A}"/>
                </a:ext>
              </a:extLst>
            </p:cNvPr>
            <p:cNvGrpSpPr/>
            <p:nvPr/>
          </p:nvGrpSpPr>
          <p:grpSpPr>
            <a:xfrm>
              <a:off x="4383880" y="5868622"/>
              <a:ext cx="3397155" cy="461665"/>
              <a:chOff x="1147137" y="2923526"/>
              <a:chExt cx="3397155" cy="461665"/>
            </a:xfrm>
          </p:grpSpPr>
          <p:sp>
            <p:nvSpPr>
              <p:cNvPr id="254" name="TextBox 253">
                <a:extLst>
                  <a:ext uri="{FF2B5EF4-FFF2-40B4-BE49-F238E27FC236}">
                    <a16:creationId xmlns:a16="http://schemas.microsoft.com/office/drawing/2014/main" id="{94247B4D-F93A-8892-AB20-DF2186C91A83}"/>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Nhận và lưu ID hợp đồng, gắn vào hồ sơ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trong hệ thống </a:t>
                </a:r>
                <a:r>
                  <a:rPr lang="en-US" sz="1200" dirty="0" err="1">
                    <a:solidFill>
                      <a:schemeClr val="bg1"/>
                    </a:solidFill>
                    <a:latin typeface="Roboto" pitchFamily="2" charset="0"/>
                    <a:ea typeface="Roboto" pitchFamily="2" charset="0"/>
                  </a:rPr>
                  <a:t>GoPaperless</a:t>
                </a:r>
                <a:endParaRPr lang="vi-VN" sz="1200" dirty="0">
                  <a:solidFill>
                    <a:schemeClr val="bg1"/>
                  </a:solidFill>
                  <a:latin typeface="Roboto" pitchFamily="2" charset="0"/>
                  <a:ea typeface="Roboto" pitchFamily="2" charset="0"/>
                </a:endParaRPr>
              </a:p>
            </p:txBody>
          </p:sp>
          <p:sp>
            <p:nvSpPr>
              <p:cNvPr id="255" name="Rectangle 254">
                <a:extLst>
                  <a:ext uri="{FF2B5EF4-FFF2-40B4-BE49-F238E27FC236}">
                    <a16:creationId xmlns:a16="http://schemas.microsoft.com/office/drawing/2014/main" id="{A0E44752-346B-BF74-7BDE-6B9B3CA0184F}"/>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48" name="Group 247">
              <a:extLst>
                <a:ext uri="{FF2B5EF4-FFF2-40B4-BE49-F238E27FC236}">
                  <a16:creationId xmlns:a16="http://schemas.microsoft.com/office/drawing/2014/main" id="{FD4BC074-727F-EFAF-0293-B0F0FDC4E318}"/>
                </a:ext>
              </a:extLst>
            </p:cNvPr>
            <p:cNvGrpSpPr/>
            <p:nvPr/>
          </p:nvGrpSpPr>
          <p:grpSpPr>
            <a:xfrm>
              <a:off x="4226565" y="4450954"/>
              <a:ext cx="3489814" cy="685800"/>
              <a:chOff x="4226565" y="4450954"/>
              <a:chExt cx="3489814" cy="685800"/>
            </a:xfrm>
            <a:effectLst>
              <a:outerShdw blurRad="63500" sx="102000" sy="102000" algn="ctr" rotWithShape="0">
                <a:prstClr val="black">
                  <a:alpha val="40000"/>
                </a:prstClr>
              </a:outerShdw>
            </a:effectLst>
          </p:grpSpPr>
          <p:grpSp>
            <p:nvGrpSpPr>
              <p:cNvPr id="249" name="Group 248">
                <a:extLst>
                  <a:ext uri="{FF2B5EF4-FFF2-40B4-BE49-F238E27FC236}">
                    <a16:creationId xmlns:a16="http://schemas.microsoft.com/office/drawing/2014/main" id="{0229E76D-B31D-E79B-57BE-D5B00BD16156}"/>
                  </a:ext>
                </a:extLst>
              </p:cNvPr>
              <p:cNvGrpSpPr/>
              <p:nvPr/>
            </p:nvGrpSpPr>
            <p:grpSpPr>
              <a:xfrm>
                <a:off x="4226565" y="4450954"/>
                <a:ext cx="3489814" cy="685800"/>
                <a:chOff x="989822" y="2145231"/>
                <a:chExt cx="3489814" cy="685800"/>
              </a:xfrm>
            </p:grpSpPr>
            <p:sp>
              <p:nvSpPr>
                <p:cNvPr id="251" name="Rectangle 250">
                  <a:extLst>
                    <a:ext uri="{FF2B5EF4-FFF2-40B4-BE49-F238E27FC236}">
                      <a16:creationId xmlns:a16="http://schemas.microsoft.com/office/drawing/2014/main" id="{FE2BB10F-F990-03D0-E720-A18252E0C0E5}"/>
                    </a:ext>
                  </a:extLst>
                </p:cNvPr>
                <p:cNvSpPr/>
                <p:nvPr/>
              </p:nvSpPr>
              <p:spPr>
                <a:xfrm>
                  <a:off x="1555549" y="2256025"/>
                  <a:ext cx="2924087" cy="57500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2" name="Rectangle: Diagonal Corners Rounded 251">
                  <a:extLst>
                    <a:ext uri="{FF2B5EF4-FFF2-40B4-BE49-F238E27FC236}">
                      <a16:creationId xmlns:a16="http://schemas.microsoft.com/office/drawing/2014/main" id="{AC4B0E58-5B36-A7A9-650F-BEDAC26FB678}"/>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3" name="TextBox 252">
                  <a:extLst>
                    <a:ext uri="{FF2B5EF4-FFF2-40B4-BE49-F238E27FC236}">
                      <a16:creationId xmlns:a16="http://schemas.microsoft.com/office/drawing/2014/main" id="{AF5B87B5-D76A-9621-83D1-F13442386697}"/>
                    </a:ext>
                  </a:extLst>
                </p:cNvPr>
                <p:cNvSpPr txBox="1"/>
                <p:nvPr/>
              </p:nvSpPr>
              <p:spPr>
                <a:xfrm>
                  <a:off x="1664076" y="2311532"/>
                  <a:ext cx="2815560" cy="461665"/>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KẾT NỐI NỀN TẢNG </a:t>
                  </a:r>
                  <a:r>
                    <a:rPr lang="en-US" sz="1200" b="1" dirty="0" err="1">
                      <a:solidFill>
                        <a:srgbClr val="194794"/>
                      </a:solidFill>
                      <a:latin typeface="Roboto" pitchFamily="2" charset="0"/>
                      <a:ea typeface="Roboto" pitchFamily="2" charset="0"/>
                    </a:rPr>
                    <a:t>HĐLĐ</a:t>
                  </a:r>
                  <a:r>
                    <a:rPr lang="en-US" sz="1200" b="1" dirty="0">
                      <a:solidFill>
                        <a:srgbClr val="194794"/>
                      </a:solidFill>
                      <a:latin typeface="Roboto" pitchFamily="2" charset="0"/>
                      <a:ea typeface="Roboto" pitchFamily="2" charset="0"/>
                    </a:rPr>
                    <a:t> ĐIỆN TỬ</a:t>
                  </a:r>
                </a:p>
                <a:p>
                  <a:r>
                    <a:rPr lang="en-US" sz="1200" b="1" dirty="0">
                      <a:solidFill>
                        <a:srgbClr val="194794"/>
                      </a:solidFill>
                      <a:latin typeface="Roboto" pitchFamily="2" charset="0"/>
                      <a:ea typeface="Roboto" pitchFamily="2" charset="0"/>
                    </a:rPr>
                    <a:t>&amp; GẮN ID HỢP ĐỒNG</a:t>
                  </a:r>
                  <a:endParaRPr lang="vi-VN" sz="1200" dirty="0">
                    <a:solidFill>
                      <a:srgbClr val="194794"/>
                    </a:solidFill>
                    <a:latin typeface="Roboto" pitchFamily="2" charset="0"/>
                    <a:ea typeface="Roboto" pitchFamily="2" charset="0"/>
                  </a:endParaRPr>
                </a:p>
              </p:txBody>
            </p:sp>
          </p:grpSp>
          <p:pic>
            <p:nvPicPr>
              <p:cNvPr id="250" name="Graphic 249" descr="Connections with solid fill">
                <a:extLst>
                  <a:ext uri="{FF2B5EF4-FFF2-40B4-BE49-F238E27FC236}">
                    <a16:creationId xmlns:a16="http://schemas.microsoft.com/office/drawing/2014/main" id="{1849A995-E65C-B2E6-D0EA-4DC554CC902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251284" y="4467175"/>
                <a:ext cx="606711" cy="606711"/>
              </a:xfrm>
              <a:prstGeom prst="rect">
                <a:avLst/>
              </a:prstGeom>
            </p:spPr>
          </p:pic>
        </p:grpSp>
      </p:grpSp>
      <p:grpSp>
        <p:nvGrpSpPr>
          <p:cNvPr id="258" name="Group 257">
            <a:extLst>
              <a:ext uri="{FF2B5EF4-FFF2-40B4-BE49-F238E27FC236}">
                <a16:creationId xmlns:a16="http://schemas.microsoft.com/office/drawing/2014/main" id="{48A5E57B-5D7C-E7C6-3ECD-EA91C5619DB9}"/>
              </a:ext>
            </a:extLst>
          </p:cNvPr>
          <p:cNvGrpSpPr/>
          <p:nvPr/>
        </p:nvGrpSpPr>
        <p:grpSpPr>
          <a:xfrm>
            <a:off x="-4124747" y="2599167"/>
            <a:ext cx="3637596" cy="2236690"/>
            <a:chOff x="8229925" y="4450954"/>
            <a:chExt cx="3637596" cy="2236690"/>
          </a:xfrm>
        </p:grpSpPr>
        <p:sp>
          <p:nvSpPr>
            <p:cNvPr id="259" name="Rectangle: Rounded Corners 258">
              <a:extLst>
                <a:ext uri="{FF2B5EF4-FFF2-40B4-BE49-F238E27FC236}">
                  <a16:creationId xmlns:a16="http://schemas.microsoft.com/office/drawing/2014/main" id="{7C675807-0FFA-5A9F-8DD5-8C06CEF82AC9}"/>
                </a:ext>
              </a:extLst>
            </p:cNvPr>
            <p:cNvSpPr/>
            <p:nvPr/>
          </p:nvSpPr>
          <p:spPr>
            <a:xfrm>
              <a:off x="8434200" y="4781802"/>
              <a:ext cx="3433321" cy="1905842"/>
            </a:xfrm>
            <a:prstGeom prst="roundRect">
              <a:avLst>
                <a:gd name="adj" fmla="val 10367"/>
              </a:avLst>
            </a:prstGeom>
            <a:noFill/>
            <a:ln>
              <a:solidFill>
                <a:schemeClr val="accent4">
                  <a:lumMod val="20000"/>
                  <a:lumOff val="8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60" name="Group 259">
              <a:extLst>
                <a:ext uri="{FF2B5EF4-FFF2-40B4-BE49-F238E27FC236}">
                  <a16:creationId xmlns:a16="http://schemas.microsoft.com/office/drawing/2014/main" id="{DFABEB7E-E7BB-9C5E-064F-38A50B0D4759}"/>
                </a:ext>
              </a:extLst>
            </p:cNvPr>
            <p:cNvGrpSpPr/>
            <p:nvPr/>
          </p:nvGrpSpPr>
          <p:grpSpPr>
            <a:xfrm>
              <a:off x="8387240" y="5229249"/>
              <a:ext cx="3397155" cy="461665"/>
              <a:chOff x="1147137" y="2923526"/>
              <a:chExt cx="3397155" cy="461665"/>
            </a:xfrm>
          </p:grpSpPr>
          <p:sp>
            <p:nvSpPr>
              <p:cNvPr id="270" name="TextBox 269">
                <a:extLst>
                  <a:ext uri="{FF2B5EF4-FFF2-40B4-BE49-F238E27FC236}">
                    <a16:creationId xmlns:a16="http://schemas.microsoft.com/office/drawing/2014/main" id="{AA710268-3CE1-70E0-1B4A-ACC28CF5182B}"/>
                  </a:ext>
                </a:extLst>
              </p:cNvPr>
              <p:cNvSpPr txBox="1"/>
              <p:nvPr/>
            </p:nvSpPr>
            <p:spPr>
              <a:xfrm>
                <a:off x="1383900" y="2923526"/>
                <a:ext cx="3160392"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Lưu trữ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và log liên quan trên hạ tầng an toàn, phân quyền truy cập</a:t>
                </a:r>
                <a:endParaRPr lang="vi-VN" sz="1200" dirty="0">
                  <a:solidFill>
                    <a:schemeClr val="bg1"/>
                  </a:solidFill>
                  <a:latin typeface="Roboto" pitchFamily="2" charset="0"/>
                  <a:ea typeface="Roboto" pitchFamily="2" charset="0"/>
                </a:endParaRPr>
              </a:p>
            </p:txBody>
          </p:sp>
          <p:sp>
            <p:nvSpPr>
              <p:cNvPr id="271" name="Rectangle 270">
                <a:extLst>
                  <a:ext uri="{FF2B5EF4-FFF2-40B4-BE49-F238E27FC236}">
                    <a16:creationId xmlns:a16="http://schemas.microsoft.com/office/drawing/2014/main" id="{AD7C29BF-8B08-5FA3-301A-A77C6595A0ED}"/>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61" name="Group 260">
              <a:extLst>
                <a:ext uri="{FF2B5EF4-FFF2-40B4-BE49-F238E27FC236}">
                  <a16:creationId xmlns:a16="http://schemas.microsoft.com/office/drawing/2014/main" id="{C1B1969F-66AC-1558-7881-5637312C55C5}"/>
                </a:ext>
              </a:extLst>
            </p:cNvPr>
            <p:cNvGrpSpPr/>
            <p:nvPr/>
          </p:nvGrpSpPr>
          <p:grpSpPr>
            <a:xfrm>
              <a:off x="8387240" y="5711604"/>
              <a:ext cx="3397155" cy="646331"/>
              <a:chOff x="1147137" y="2923526"/>
              <a:chExt cx="3397155" cy="646331"/>
            </a:xfrm>
          </p:grpSpPr>
          <p:sp>
            <p:nvSpPr>
              <p:cNvPr id="268" name="TextBox 267">
                <a:extLst>
                  <a:ext uri="{FF2B5EF4-FFF2-40B4-BE49-F238E27FC236}">
                    <a16:creationId xmlns:a16="http://schemas.microsoft.com/office/drawing/2014/main" id="{C0748B00-1F5E-1B3D-136F-B7F7B5A75AAA}"/>
                  </a:ext>
                </a:extLst>
              </p:cNvPr>
              <p:cNvSpPr txBox="1"/>
              <p:nvPr/>
            </p:nvSpPr>
            <p:spPr>
              <a:xfrm>
                <a:off x="1383900" y="2923526"/>
                <a:ext cx="3160392"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Đảm bảo tính toàn vẹn của thông điệp dữ liệu, có backup và kế hoạch khôi phục thảm họa</a:t>
                </a:r>
                <a:endParaRPr lang="vi-VN" sz="1200" dirty="0">
                  <a:solidFill>
                    <a:schemeClr val="bg1"/>
                  </a:solidFill>
                  <a:latin typeface="Roboto" pitchFamily="2" charset="0"/>
                  <a:ea typeface="Roboto" pitchFamily="2" charset="0"/>
                </a:endParaRPr>
              </a:p>
            </p:txBody>
          </p:sp>
          <p:sp>
            <p:nvSpPr>
              <p:cNvPr id="269" name="Rectangle 268">
                <a:extLst>
                  <a:ext uri="{FF2B5EF4-FFF2-40B4-BE49-F238E27FC236}">
                    <a16:creationId xmlns:a16="http://schemas.microsoft.com/office/drawing/2014/main" id="{5B806196-960A-A95D-DF63-964CAAECCA21}"/>
                  </a:ext>
                </a:extLst>
              </p:cNvPr>
              <p:cNvSpPr/>
              <p:nvPr/>
            </p:nvSpPr>
            <p:spPr>
              <a:xfrm>
                <a:off x="1147137" y="299277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62" name="Group 261">
              <a:extLst>
                <a:ext uri="{FF2B5EF4-FFF2-40B4-BE49-F238E27FC236}">
                  <a16:creationId xmlns:a16="http://schemas.microsoft.com/office/drawing/2014/main" id="{74411213-DA1A-F343-D765-18C40F0AD17B}"/>
                </a:ext>
              </a:extLst>
            </p:cNvPr>
            <p:cNvGrpSpPr/>
            <p:nvPr/>
          </p:nvGrpSpPr>
          <p:grpSpPr>
            <a:xfrm>
              <a:off x="8229925" y="4450954"/>
              <a:ext cx="3489814" cy="637911"/>
              <a:chOff x="8229925" y="4450954"/>
              <a:chExt cx="3489814" cy="637911"/>
            </a:xfrm>
            <a:effectLst>
              <a:outerShdw blurRad="63500" sx="102000" sy="102000" algn="ctr" rotWithShape="0">
                <a:prstClr val="black">
                  <a:alpha val="40000"/>
                </a:prstClr>
              </a:outerShdw>
            </a:effectLst>
          </p:grpSpPr>
          <p:grpSp>
            <p:nvGrpSpPr>
              <p:cNvPr id="263" name="Group 262">
                <a:extLst>
                  <a:ext uri="{FF2B5EF4-FFF2-40B4-BE49-F238E27FC236}">
                    <a16:creationId xmlns:a16="http://schemas.microsoft.com/office/drawing/2014/main" id="{4661D491-E46B-B6A1-FD2B-0BB2977196DB}"/>
                  </a:ext>
                </a:extLst>
              </p:cNvPr>
              <p:cNvGrpSpPr/>
              <p:nvPr/>
            </p:nvGrpSpPr>
            <p:grpSpPr>
              <a:xfrm>
                <a:off x="8229925" y="4450954"/>
                <a:ext cx="3489814" cy="609600"/>
                <a:chOff x="989822" y="2145231"/>
                <a:chExt cx="3489814" cy="609600"/>
              </a:xfrm>
            </p:grpSpPr>
            <p:sp>
              <p:nvSpPr>
                <p:cNvPr id="265" name="Rectangle 264">
                  <a:extLst>
                    <a:ext uri="{FF2B5EF4-FFF2-40B4-BE49-F238E27FC236}">
                      <a16:creationId xmlns:a16="http://schemas.microsoft.com/office/drawing/2014/main" id="{C79CA6EF-025D-A2E9-2367-D705E548504A}"/>
                    </a:ext>
                  </a:extLst>
                </p:cNvPr>
                <p:cNvSpPr/>
                <p:nvPr/>
              </p:nvSpPr>
              <p:spPr>
                <a:xfrm>
                  <a:off x="1555549" y="2256025"/>
                  <a:ext cx="2924087" cy="3880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6" name="Rectangle: Diagonal Corners Rounded 265">
                  <a:extLst>
                    <a:ext uri="{FF2B5EF4-FFF2-40B4-BE49-F238E27FC236}">
                      <a16:creationId xmlns:a16="http://schemas.microsoft.com/office/drawing/2014/main" id="{17BB8EC5-B9A6-9EB1-35B5-E12314B89AB0}"/>
                    </a:ext>
                  </a:extLst>
                </p:cNvPr>
                <p:cNvSpPr/>
                <p:nvPr/>
              </p:nvSpPr>
              <p:spPr>
                <a:xfrm>
                  <a:off x="989822" y="2145231"/>
                  <a:ext cx="674255" cy="609600"/>
                </a:xfrm>
                <a:prstGeom prst="round2Diag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7" name="TextBox 266">
                  <a:extLst>
                    <a:ext uri="{FF2B5EF4-FFF2-40B4-BE49-F238E27FC236}">
                      <a16:creationId xmlns:a16="http://schemas.microsoft.com/office/drawing/2014/main" id="{3A428606-6FB3-29C9-2A63-DAC1A414B0D1}"/>
                    </a:ext>
                  </a:extLst>
                </p:cNvPr>
                <p:cNvSpPr txBox="1"/>
                <p:nvPr/>
              </p:nvSpPr>
              <p:spPr>
                <a:xfrm>
                  <a:off x="1664076" y="2311532"/>
                  <a:ext cx="28155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LƯU TRỮ VÀ BẢO MẬT</a:t>
                  </a:r>
                  <a:endParaRPr lang="vi-VN" sz="1200" dirty="0">
                    <a:solidFill>
                      <a:srgbClr val="194794"/>
                    </a:solidFill>
                    <a:latin typeface="Roboto" pitchFamily="2" charset="0"/>
                    <a:ea typeface="Roboto" pitchFamily="2" charset="0"/>
                  </a:endParaRPr>
                </a:p>
              </p:txBody>
            </p:sp>
          </p:grpSp>
          <p:pic>
            <p:nvPicPr>
              <p:cNvPr id="264" name="Graphic 263" descr="Download from cloud with solid fill">
                <a:extLst>
                  <a:ext uri="{FF2B5EF4-FFF2-40B4-BE49-F238E27FC236}">
                    <a16:creationId xmlns:a16="http://schemas.microsoft.com/office/drawing/2014/main" id="{631A21B3-B2E0-25EE-364B-C0438DF63A4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257387" y="4474738"/>
                <a:ext cx="614127" cy="614127"/>
              </a:xfrm>
              <a:prstGeom prst="rect">
                <a:avLst/>
              </a:prstGeom>
            </p:spPr>
          </p:pic>
        </p:grpSp>
      </p:grpSp>
      <p:sp>
        <p:nvSpPr>
          <p:cNvPr id="272" name="Rectangle 271">
            <a:extLst>
              <a:ext uri="{FF2B5EF4-FFF2-40B4-BE49-F238E27FC236}">
                <a16:creationId xmlns:a16="http://schemas.microsoft.com/office/drawing/2014/main" id="{5B3CA2CE-5890-3200-3E08-BA1F6327367E}"/>
              </a:ext>
            </a:extLst>
          </p:cNvPr>
          <p:cNvSpPr/>
          <p:nvPr/>
        </p:nvSpPr>
        <p:spPr>
          <a:xfrm>
            <a:off x="0" y="6218743"/>
            <a:ext cx="12192000" cy="64739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60294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AC166F-490A-2C19-C9C5-75A9B6C5C689}"/>
              </a:ext>
            </a:extLst>
          </p:cNvPr>
          <p:cNvSpPr/>
          <p:nvPr/>
        </p:nvSpPr>
        <p:spPr>
          <a:xfrm>
            <a:off x="0" y="1874164"/>
            <a:ext cx="12192000" cy="307818"/>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5">
            <a:extLst>
              <a:ext uri="{FF2B5EF4-FFF2-40B4-BE49-F238E27FC236}">
                <a16:creationId xmlns:a16="http://schemas.microsoft.com/office/drawing/2014/main" id="{5EB83176-0599-483E-0FC0-E6D78A3BF307}"/>
              </a:ext>
            </a:extLst>
          </p:cNvPr>
          <p:cNvSpPr/>
          <p:nvPr/>
        </p:nvSpPr>
        <p:spPr>
          <a:xfrm>
            <a:off x="0" y="-1434"/>
            <a:ext cx="12192000" cy="1714196"/>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Diagonal Corners Rounded 7">
            <a:extLst>
              <a:ext uri="{FF2B5EF4-FFF2-40B4-BE49-F238E27FC236}">
                <a16:creationId xmlns:a16="http://schemas.microsoft.com/office/drawing/2014/main" id="{DD70D034-0B0F-200A-C060-948FCBD90DD1}"/>
              </a:ext>
            </a:extLst>
          </p:cNvPr>
          <p:cNvSpPr/>
          <p:nvPr/>
        </p:nvSpPr>
        <p:spPr>
          <a:xfrm>
            <a:off x="262226" y="629189"/>
            <a:ext cx="7487084" cy="5599622"/>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Diagonal Corners Rounded 6">
            <a:extLst>
              <a:ext uri="{FF2B5EF4-FFF2-40B4-BE49-F238E27FC236}">
                <a16:creationId xmlns:a16="http://schemas.microsoft.com/office/drawing/2014/main" id="{4ED1B22E-29D1-BAF6-4AB0-D5001B21C226}"/>
              </a:ext>
            </a:extLst>
          </p:cNvPr>
          <p:cNvSpPr/>
          <p:nvPr/>
        </p:nvSpPr>
        <p:spPr>
          <a:xfrm flipH="1">
            <a:off x="5321156" y="2343385"/>
            <a:ext cx="6608618" cy="4092855"/>
          </a:xfrm>
          <a:prstGeom prst="round2Diag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0" name="TextBox 9">
            <a:extLst>
              <a:ext uri="{FF2B5EF4-FFF2-40B4-BE49-F238E27FC236}">
                <a16:creationId xmlns:a16="http://schemas.microsoft.com/office/drawing/2014/main" id="{1EF166C6-DD55-0299-329A-E8499745A47E}"/>
              </a:ext>
            </a:extLst>
          </p:cNvPr>
          <p:cNvSpPr txBox="1"/>
          <p:nvPr/>
        </p:nvSpPr>
        <p:spPr>
          <a:xfrm>
            <a:off x="5687166" y="2553986"/>
            <a:ext cx="5793633"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MÔ HÌNH TRIỂN KHAI</a:t>
            </a:r>
            <a:endParaRPr lang="vi-VN" sz="2000" b="1" dirty="0">
              <a:solidFill>
                <a:srgbClr val="194794"/>
              </a:solidFill>
              <a:latin typeface="Roboto" pitchFamily="2" charset="0"/>
              <a:ea typeface="Roboto" pitchFamily="2" charset="0"/>
            </a:endParaRPr>
          </a:p>
        </p:txBody>
      </p:sp>
      <p:grpSp>
        <p:nvGrpSpPr>
          <p:cNvPr id="16" name="Group 15">
            <a:extLst>
              <a:ext uri="{FF2B5EF4-FFF2-40B4-BE49-F238E27FC236}">
                <a16:creationId xmlns:a16="http://schemas.microsoft.com/office/drawing/2014/main" id="{A395D616-E4DB-39D9-757C-9C7C2A05ADEF}"/>
              </a:ext>
            </a:extLst>
          </p:cNvPr>
          <p:cNvGrpSpPr/>
          <p:nvPr/>
        </p:nvGrpSpPr>
        <p:grpSpPr>
          <a:xfrm>
            <a:off x="5148290" y="3071648"/>
            <a:ext cx="3349165" cy="453872"/>
            <a:chOff x="5148290" y="3071648"/>
            <a:chExt cx="3349165" cy="453872"/>
          </a:xfrm>
        </p:grpSpPr>
        <p:grpSp>
          <p:nvGrpSpPr>
            <p:cNvPr id="14" name="Group 13">
              <a:extLst>
                <a:ext uri="{FF2B5EF4-FFF2-40B4-BE49-F238E27FC236}">
                  <a16:creationId xmlns:a16="http://schemas.microsoft.com/office/drawing/2014/main" id="{FC07B987-5210-0354-8F1B-499C7AB94242}"/>
                </a:ext>
              </a:extLst>
            </p:cNvPr>
            <p:cNvGrpSpPr/>
            <p:nvPr/>
          </p:nvGrpSpPr>
          <p:grpSpPr>
            <a:xfrm>
              <a:off x="5148290" y="3071648"/>
              <a:ext cx="3349165" cy="453872"/>
              <a:chOff x="425059" y="4807011"/>
              <a:chExt cx="3349165" cy="453872"/>
            </a:xfrm>
          </p:grpSpPr>
          <p:sp>
            <p:nvSpPr>
              <p:cNvPr id="12" name="Rectangle: Rounded Corners 11">
                <a:extLst>
                  <a:ext uri="{FF2B5EF4-FFF2-40B4-BE49-F238E27FC236}">
                    <a16:creationId xmlns:a16="http://schemas.microsoft.com/office/drawing/2014/main" id="{57680E27-D8FA-9A70-809F-AEA7758D8815}"/>
                  </a:ext>
                </a:extLst>
              </p:cNvPr>
              <p:cNvSpPr/>
              <p:nvPr/>
            </p:nvSpPr>
            <p:spPr>
              <a:xfrm>
                <a:off x="470680" y="4864253"/>
                <a:ext cx="3303544" cy="39663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3" name="Graphic 12" descr="Badge New with solid fill">
                <a:extLst>
                  <a:ext uri="{FF2B5EF4-FFF2-40B4-BE49-F238E27FC236}">
                    <a16:creationId xmlns:a16="http://schemas.microsoft.com/office/drawing/2014/main" id="{8C92863C-2253-B19A-E431-6BBBD4498B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059" y="4807011"/>
                <a:ext cx="260833" cy="260833"/>
              </a:xfrm>
              <a:prstGeom prst="rect">
                <a:avLst/>
              </a:prstGeom>
            </p:spPr>
          </p:pic>
        </p:grpSp>
        <p:sp>
          <p:nvSpPr>
            <p:cNvPr id="15" name="TextBox 14">
              <a:extLst>
                <a:ext uri="{FF2B5EF4-FFF2-40B4-BE49-F238E27FC236}">
                  <a16:creationId xmlns:a16="http://schemas.microsoft.com/office/drawing/2014/main" id="{1A32B4D3-5909-1D58-2FE7-9AA7A5390ED7}"/>
                </a:ext>
              </a:extLst>
            </p:cNvPr>
            <p:cNvSpPr txBox="1"/>
            <p:nvPr/>
          </p:nvSpPr>
          <p:spPr>
            <a:xfrm>
              <a:off x="5454745" y="3164697"/>
              <a:ext cx="2467431" cy="307777"/>
            </a:xfrm>
            <a:prstGeom prst="rect">
              <a:avLst/>
            </a:prstGeom>
            <a:noFill/>
          </p:spPr>
          <p:txBody>
            <a:bodyPr wrap="square" rtlCol="0">
              <a:spAutoFit/>
            </a:bodyPr>
            <a:lstStyle/>
            <a:p>
              <a:r>
                <a:rPr lang="en-US" sz="1400" b="1" dirty="0" err="1">
                  <a:solidFill>
                    <a:schemeClr val="bg1"/>
                  </a:solidFill>
                  <a:latin typeface="Roboto" pitchFamily="2" charset="0"/>
                  <a:ea typeface="Roboto" pitchFamily="2" charset="0"/>
                </a:rPr>
                <a:t>GoPaperless</a:t>
              </a:r>
              <a:r>
                <a:rPr lang="en-US" sz="1400" b="1" dirty="0">
                  <a:solidFill>
                    <a:schemeClr val="bg1"/>
                  </a:solidFill>
                  <a:latin typeface="Roboto" pitchFamily="2" charset="0"/>
                  <a:ea typeface="Roboto" pitchFamily="2" charset="0"/>
                </a:rPr>
                <a:t> Cloud (SaaS)</a:t>
              </a:r>
              <a:endParaRPr lang="vi-VN" sz="1400" b="1" dirty="0">
                <a:solidFill>
                  <a:schemeClr val="bg1"/>
                </a:solidFill>
                <a:latin typeface="Roboto" pitchFamily="2" charset="0"/>
                <a:ea typeface="Roboto" pitchFamily="2" charset="0"/>
              </a:endParaRPr>
            </a:p>
          </p:txBody>
        </p:sp>
      </p:grpSp>
      <p:sp>
        <p:nvSpPr>
          <p:cNvPr id="17" name="TextBox 16">
            <a:extLst>
              <a:ext uri="{FF2B5EF4-FFF2-40B4-BE49-F238E27FC236}">
                <a16:creationId xmlns:a16="http://schemas.microsoft.com/office/drawing/2014/main" id="{0516B8FB-3BFD-9418-A0E4-8D7FCAD22004}"/>
              </a:ext>
            </a:extLst>
          </p:cNvPr>
          <p:cNvSpPr txBox="1"/>
          <p:nvPr/>
        </p:nvSpPr>
        <p:spPr>
          <a:xfrm>
            <a:off x="5454745" y="3619232"/>
            <a:ext cx="6164600" cy="523220"/>
          </a:xfrm>
          <a:prstGeom prst="rect">
            <a:avLst/>
          </a:prstGeom>
          <a:noFill/>
        </p:spPr>
        <p:txBody>
          <a:bodyPr wrap="square" rtlCol="0">
            <a:spAutoFit/>
          </a:bodyPr>
          <a:lstStyle/>
          <a:p>
            <a:r>
              <a:rPr lang="en-US" sz="1400" dirty="0">
                <a:solidFill>
                  <a:srgbClr val="194794"/>
                </a:solidFill>
                <a:latin typeface="Roboto" pitchFamily="2" charset="0"/>
                <a:ea typeface="Roboto" pitchFamily="2" charset="0"/>
              </a:rPr>
              <a:t>Mô hình multi-tenant trên hạ tầng cloud/DC, phù hợp doanh nghiệp vừa và nhỏ, công ty dịch vụ nhân sự, chuỗi SME.</a:t>
            </a:r>
            <a:endParaRPr lang="vi-VN" sz="1400" dirty="0">
              <a:solidFill>
                <a:srgbClr val="194794"/>
              </a:solidFill>
              <a:latin typeface="Roboto" pitchFamily="2" charset="0"/>
              <a:ea typeface="Roboto" pitchFamily="2" charset="0"/>
            </a:endParaRPr>
          </a:p>
        </p:txBody>
      </p:sp>
      <p:grpSp>
        <p:nvGrpSpPr>
          <p:cNvPr id="19" name="Group 18">
            <a:extLst>
              <a:ext uri="{FF2B5EF4-FFF2-40B4-BE49-F238E27FC236}">
                <a16:creationId xmlns:a16="http://schemas.microsoft.com/office/drawing/2014/main" id="{D29E5830-0B78-1BB3-AB58-AA0F72347C99}"/>
              </a:ext>
            </a:extLst>
          </p:cNvPr>
          <p:cNvGrpSpPr/>
          <p:nvPr/>
        </p:nvGrpSpPr>
        <p:grpSpPr>
          <a:xfrm>
            <a:off x="5148290" y="4432995"/>
            <a:ext cx="3349165" cy="453872"/>
            <a:chOff x="5148290" y="3071648"/>
            <a:chExt cx="3349165" cy="453872"/>
          </a:xfrm>
        </p:grpSpPr>
        <p:grpSp>
          <p:nvGrpSpPr>
            <p:cNvPr id="20" name="Group 19">
              <a:extLst>
                <a:ext uri="{FF2B5EF4-FFF2-40B4-BE49-F238E27FC236}">
                  <a16:creationId xmlns:a16="http://schemas.microsoft.com/office/drawing/2014/main" id="{7EAFBDD5-9B2C-6825-F67B-3571076CCC5A}"/>
                </a:ext>
              </a:extLst>
            </p:cNvPr>
            <p:cNvGrpSpPr/>
            <p:nvPr/>
          </p:nvGrpSpPr>
          <p:grpSpPr>
            <a:xfrm>
              <a:off x="5148290" y="3071648"/>
              <a:ext cx="3349165" cy="453872"/>
              <a:chOff x="425059" y="4807011"/>
              <a:chExt cx="3349165" cy="453872"/>
            </a:xfrm>
          </p:grpSpPr>
          <p:sp>
            <p:nvSpPr>
              <p:cNvPr id="22" name="Rectangle: Rounded Corners 21">
                <a:extLst>
                  <a:ext uri="{FF2B5EF4-FFF2-40B4-BE49-F238E27FC236}">
                    <a16:creationId xmlns:a16="http://schemas.microsoft.com/office/drawing/2014/main" id="{3059A880-A0D2-55FC-57F1-651D6DE3B604}"/>
                  </a:ext>
                </a:extLst>
              </p:cNvPr>
              <p:cNvSpPr/>
              <p:nvPr/>
            </p:nvSpPr>
            <p:spPr>
              <a:xfrm>
                <a:off x="470680" y="4864253"/>
                <a:ext cx="3303544" cy="39663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3" name="Graphic 22" descr="Badge New with solid fill">
                <a:extLst>
                  <a:ext uri="{FF2B5EF4-FFF2-40B4-BE49-F238E27FC236}">
                    <a16:creationId xmlns:a16="http://schemas.microsoft.com/office/drawing/2014/main" id="{7318B2D2-55AD-6E34-A23F-D4A1B45A09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059" y="4807011"/>
                <a:ext cx="260833" cy="260833"/>
              </a:xfrm>
              <a:prstGeom prst="rect">
                <a:avLst/>
              </a:prstGeom>
            </p:spPr>
          </p:pic>
        </p:grpSp>
        <p:sp>
          <p:nvSpPr>
            <p:cNvPr id="21" name="TextBox 20">
              <a:extLst>
                <a:ext uri="{FF2B5EF4-FFF2-40B4-BE49-F238E27FC236}">
                  <a16:creationId xmlns:a16="http://schemas.microsoft.com/office/drawing/2014/main" id="{2B2ED010-817F-294A-39B8-EE4813A8A07C}"/>
                </a:ext>
              </a:extLst>
            </p:cNvPr>
            <p:cNvSpPr txBox="1"/>
            <p:nvPr/>
          </p:nvSpPr>
          <p:spPr>
            <a:xfrm>
              <a:off x="5454745" y="3164697"/>
              <a:ext cx="3042710" cy="307777"/>
            </a:xfrm>
            <a:prstGeom prst="rect">
              <a:avLst/>
            </a:prstGeom>
            <a:noFill/>
          </p:spPr>
          <p:txBody>
            <a:bodyPr wrap="square" rtlCol="0">
              <a:spAutoFit/>
            </a:bodyPr>
            <a:lstStyle/>
            <a:p>
              <a:r>
                <a:rPr lang="en-US" sz="1400" b="1" dirty="0" err="1">
                  <a:solidFill>
                    <a:schemeClr val="bg1"/>
                  </a:solidFill>
                  <a:latin typeface="Roboto" pitchFamily="2" charset="0"/>
                  <a:ea typeface="Roboto" pitchFamily="2" charset="0"/>
                </a:rPr>
                <a:t>GoPaperless</a:t>
              </a:r>
              <a:r>
                <a:rPr lang="en-US" sz="1400" b="1" dirty="0">
                  <a:solidFill>
                    <a:schemeClr val="bg1"/>
                  </a:solidFill>
                  <a:latin typeface="Roboto" pitchFamily="2" charset="0"/>
                  <a:ea typeface="Roboto" pitchFamily="2" charset="0"/>
                </a:rPr>
                <a:t> Dedicated/On-Prem</a:t>
              </a:r>
              <a:endParaRPr lang="vi-VN" sz="1400" b="1" dirty="0">
                <a:solidFill>
                  <a:schemeClr val="bg1"/>
                </a:solidFill>
                <a:latin typeface="Roboto" pitchFamily="2" charset="0"/>
                <a:ea typeface="Roboto" pitchFamily="2" charset="0"/>
              </a:endParaRPr>
            </a:p>
          </p:txBody>
        </p:sp>
      </p:grpSp>
      <p:sp>
        <p:nvSpPr>
          <p:cNvPr id="24" name="TextBox 23">
            <a:extLst>
              <a:ext uri="{FF2B5EF4-FFF2-40B4-BE49-F238E27FC236}">
                <a16:creationId xmlns:a16="http://schemas.microsoft.com/office/drawing/2014/main" id="{0AE893F1-2B4D-140D-1E77-3D490FCD9B16}"/>
              </a:ext>
            </a:extLst>
          </p:cNvPr>
          <p:cNvSpPr txBox="1"/>
          <p:nvPr/>
        </p:nvSpPr>
        <p:spPr>
          <a:xfrm>
            <a:off x="5454745" y="4985988"/>
            <a:ext cx="6164600" cy="738664"/>
          </a:xfrm>
          <a:prstGeom prst="rect">
            <a:avLst/>
          </a:prstGeom>
          <a:noFill/>
        </p:spPr>
        <p:txBody>
          <a:bodyPr wrap="square" rtlCol="0">
            <a:spAutoFit/>
          </a:bodyPr>
          <a:lstStyle/>
          <a:p>
            <a:r>
              <a:rPr lang="en-US" sz="1400" dirty="0">
                <a:solidFill>
                  <a:srgbClr val="194794"/>
                </a:solidFill>
                <a:latin typeface="Roboto" pitchFamily="2" charset="0"/>
                <a:ea typeface="Roboto" pitchFamily="2" charset="0"/>
              </a:rPr>
              <a:t>Triển khai riêng tại hạ tầng của ngân hàng, tập đoàn, cơ quan nhà nước; dữ liệu </a:t>
            </a:r>
            <a:r>
              <a:rPr lang="en-US" sz="1400" dirty="0" err="1">
                <a:solidFill>
                  <a:srgbClr val="194794"/>
                </a:solidFill>
                <a:latin typeface="Roboto" pitchFamily="2" charset="0"/>
                <a:ea typeface="Roboto" pitchFamily="2" charset="0"/>
              </a:rPr>
              <a:t>HĐLĐ</a:t>
            </a:r>
            <a:r>
              <a:rPr lang="en-US" sz="1400" dirty="0">
                <a:solidFill>
                  <a:srgbClr val="194794"/>
                </a:solidFill>
                <a:latin typeface="Roboto" pitchFamily="2" charset="0"/>
                <a:ea typeface="Roboto" pitchFamily="2" charset="0"/>
              </a:rPr>
              <a:t> lưu tại DC khách hàng, </a:t>
            </a:r>
            <a:r>
              <a:rPr lang="en-US" sz="1400" dirty="0" err="1">
                <a:solidFill>
                  <a:srgbClr val="194794"/>
                </a:solidFill>
                <a:latin typeface="Roboto" pitchFamily="2" charset="0"/>
                <a:ea typeface="Roboto" pitchFamily="2" charset="0"/>
              </a:rPr>
              <a:t>GoPaperless</a:t>
            </a:r>
            <a:r>
              <a:rPr lang="en-US" sz="1400" dirty="0">
                <a:solidFill>
                  <a:srgbClr val="194794"/>
                </a:solidFill>
                <a:latin typeface="Roboto" pitchFamily="2" charset="0"/>
                <a:ea typeface="Roboto" pitchFamily="2" charset="0"/>
              </a:rPr>
              <a:t> cung cấp phần mềm </a:t>
            </a:r>
            <a:r>
              <a:rPr lang="en-US" sz="1400" dirty="0" err="1">
                <a:solidFill>
                  <a:srgbClr val="194794"/>
                </a:solidFill>
                <a:latin typeface="Roboto" pitchFamily="2" charset="0"/>
                <a:ea typeface="Roboto" pitchFamily="2" charset="0"/>
              </a:rPr>
              <a:t>eContract</a:t>
            </a:r>
            <a:r>
              <a:rPr lang="en-US" sz="1400" dirty="0">
                <a:solidFill>
                  <a:srgbClr val="194794"/>
                </a:solidFill>
                <a:latin typeface="Roboto" pitchFamily="2" charset="0"/>
                <a:ea typeface="Roboto" pitchFamily="2" charset="0"/>
              </a:rPr>
              <a:t> và/hoặc dịch vụ chứng thực thông điệp dữ liệu qua API.</a:t>
            </a:r>
            <a:endParaRPr lang="vi-VN" sz="1400" dirty="0">
              <a:solidFill>
                <a:srgbClr val="194794"/>
              </a:solidFill>
              <a:latin typeface="Roboto" pitchFamily="2" charset="0"/>
              <a:ea typeface="Roboto" pitchFamily="2" charset="0"/>
            </a:endParaRPr>
          </a:p>
        </p:txBody>
      </p:sp>
    </p:spTree>
    <p:extLst>
      <p:ext uri="{BB962C8B-B14F-4D97-AF65-F5344CB8AC3E}">
        <p14:creationId xmlns:p14="http://schemas.microsoft.com/office/powerpoint/2010/main" val="328281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6"/>
                                        </p:tgtEl>
                                      </p:cBhvr>
                                    </p:animEffect>
                                    <p:animScale>
                                      <p:cBhvr>
                                        <p:cTn id="7" dur="250" autoRev="1" fill="hold"/>
                                        <p:tgtEl>
                                          <p:spTgt spid="16"/>
                                        </p:tgtEl>
                                      </p:cBhvr>
                                      <p:by x="105000" y="105000"/>
                                    </p:animScale>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19"/>
                                        </p:tgtEl>
                                      </p:cBhvr>
                                    </p:animEffect>
                                    <p:animScale>
                                      <p:cBhvr>
                                        <p:cTn id="15" dur="250" autoRev="1" fill="hold"/>
                                        <p:tgtEl>
                                          <p:spTgt spid="19"/>
                                        </p:tgtEl>
                                      </p:cBhvr>
                                      <p:by x="105000" y="105000"/>
                                    </p:animScale>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Diagonal Corners Rounded 13">
            <a:extLst>
              <a:ext uri="{FF2B5EF4-FFF2-40B4-BE49-F238E27FC236}">
                <a16:creationId xmlns:a16="http://schemas.microsoft.com/office/drawing/2014/main" id="{6C46D951-A923-75C3-B3DF-9095517D7BE7}"/>
              </a:ext>
            </a:extLst>
          </p:cNvPr>
          <p:cNvSpPr/>
          <p:nvPr/>
        </p:nvSpPr>
        <p:spPr>
          <a:xfrm>
            <a:off x="61048" y="1070186"/>
            <a:ext cx="4918396" cy="5452411"/>
          </a:xfrm>
          <a:prstGeom prst="round2Diag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 name="Group 4">
            <a:extLst>
              <a:ext uri="{FF2B5EF4-FFF2-40B4-BE49-F238E27FC236}">
                <a16:creationId xmlns:a16="http://schemas.microsoft.com/office/drawing/2014/main" id="{CC7DB04E-F9F5-106B-B3E5-7EFAC261EE61}"/>
              </a:ext>
            </a:extLst>
          </p:cNvPr>
          <p:cNvGrpSpPr/>
          <p:nvPr/>
        </p:nvGrpSpPr>
        <p:grpSpPr>
          <a:xfrm>
            <a:off x="196300" y="199972"/>
            <a:ext cx="4783144" cy="722432"/>
            <a:chOff x="557900" y="1532945"/>
            <a:chExt cx="4783144" cy="722432"/>
          </a:xfrm>
        </p:grpSpPr>
        <p:sp>
          <p:nvSpPr>
            <p:cNvPr id="7" name="Flowchart: Alternate Process 6">
              <a:extLst>
                <a:ext uri="{FF2B5EF4-FFF2-40B4-BE49-F238E27FC236}">
                  <a16:creationId xmlns:a16="http://schemas.microsoft.com/office/drawing/2014/main" id="{3BEB392C-445E-CBB5-CC98-C94ED7ED2EDE}"/>
                </a:ext>
              </a:extLst>
            </p:cNvPr>
            <p:cNvSpPr/>
            <p:nvPr/>
          </p:nvSpPr>
          <p:spPr>
            <a:xfrm>
              <a:off x="723514" y="1532945"/>
              <a:ext cx="4617530" cy="722432"/>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 name="Group 7">
              <a:extLst>
                <a:ext uri="{FF2B5EF4-FFF2-40B4-BE49-F238E27FC236}">
                  <a16:creationId xmlns:a16="http://schemas.microsoft.com/office/drawing/2014/main" id="{764167AC-092B-4342-E9E9-28FF5F3C623D}"/>
                </a:ext>
              </a:extLst>
            </p:cNvPr>
            <p:cNvGrpSpPr/>
            <p:nvPr/>
          </p:nvGrpSpPr>
          <p:grpSpPr>
            <a:xfrm>
              <a:off x="557900" y="1532945"/>
              <a:ext cx="650400" cy="722432"/>
              <a:chOff x="828144" y="2242441"/>
              <a:chExt cx="650400" cy="722432"/>
            </a:xfrm>
          </p:grpSpPr>
          <p:sp>
            <p:nvSpPr>
              <p:cNvPr id="10" name="Rectangle 9">
                <a:extLst>
                  <a:ext uri="{FF2B5EF4-FFF2-40B4-BE49-F238E27FC236}">
                    <a16:creationId xmlns:a16="http://schemas.microsoft.com/office/drawing/2014/main" id="{F9129635-DD37-66A7-5D75-F63577790A35}"/>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 name="Group 10">
                <a:extLst>
                  <a:ext uri="{FF2B5EF4-FFF2-40B4-BE49-F238E27FC236}">
                    <a16:creationId xmlns:a16="http://schemas.microsoft.com/office/drawing/2014/main" id="{E0D7F929-ED9B-06CF-59D4-2A2EF9A866D1}"/>
                  </a:ext>
                </a:extLst>
              </p:cNvPr>
              <p:cNvGrpSpPr/>
              <p:nvPr/>
            </p:nvGrpSpPr>
            <p:grpSpPr>
              <a:xfrm>
                <a:off x="893525" y="2242441"/>
                <a:ext cx="585019" cy="630942"/>
                <a:chOff x="556301" y="1532945"/>
                <a:chExt cx="585019" cy="630942"/>
              </a:xfrm>
            </p:grpSpPr>
            <p:sp>
              <p:nvSpPr>
                <p:cNvPr id="12" name="Flowchart: Delay 11">
                  <a:extLst>
                    <a:ext uri="{FF2B5EF4-FFF2-40B4-BE49-F238E27FC236}">
                      <a16:creationId xmlns:a16="http://schemas.microsoft.com/office/drawing/2014/main" id="{828EE9B4-735E-14DF-B837-53D4490EB25A}"/>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TextBox 12">
                  <a:extLst>
                    <a:ext uri="{FF2B5EF4-FFF2-40B4-BE49-F238E27FC236}">
                      <a16:creationId xmlns:a16="http://schemas.microsoft.com/office/drawing/2014/main" id="{EE533F25-4889-4399-7C60-87BEFD6C651E}"/>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3</a:t>
                  </a:r>
                  <a:endParaRPr lang="vi-VN" sz="3500" b="1" dirty="0">
                    <a:solidFill>
                      <a:schemeClr val="bg1"/>
                    </a:solidFill>
                    <a:latin typeface="Roboto" pitchFamily="2" charset="0"/>
                    <a:ea typeface="Roboto" pitchFamily="2" charset="0"/>
                  </a:endParaRPr>
                </a:p>
              </p:txBody>
            </p:sp>
          </p:grpSp>
        </p:grpSp>
        <p:sp>
          <p:nvSpPr>
            <p:cNvPr id="9" name="TextBox 8">
              <a:extLst>
                <a:ext uri="{FF2B5EF4-FFF2-40B4-BE49-F238E27FC236}">
                  <a16:creationId xmlns:a16="http://schemas.microsoft.com/office/drawing/2014/main" id="{387F7F53-BCC2-4768-CD2E-A68C220C23E9}"/>
                </a:ext>
              </a:extLst>
            </p:cNvPr>
            <p:cNvSpPr txBox="1"/>
            <p:nvPr/>
          </p:nvSpPr>
          <p:spPr>
            <a:xfrm>
              <a:off x="1273681" y="1732578"/>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MÔ HÌNH KINH DOANH VÀ GÓI SẢN PHẨM</a:t>
              </a:r>
              <a:endParaRPr lang="vi-VN" sz="1500" b="1" dirty="0">
                <a:solidFill>
                  <a:srgbClr val="194794"/>
                </a:solidFill>
                <a:latin typeface="Roboto" pitchFamily="2" charset="0"/>
                <a:ea typeface="Roboto" pitchFamily="2" charset="0"/>
              </a:endParaRPr>
            </a:p>
          </p:txBody>
        </p:sp>
      </p:grpSp>
      <p:sp>
        <p:nvSpPr>
          <p:cNvPr id="16" name="Rectangle: Diagonal Corners Rounded 15">
            <a:extLst>
              <a:ext uri="{FF2B5EF4-FFF2-40B4-BE49-F238E27FC236}">
                <a16:creationId xmlns:a16="http://schemas.microsoft.com/office/drawing/2014/main" id="{14EDCD7C-55FC-3FF3-6B9E-79A3C97E0A04}"/>
              </a:ext>
            </a:extLst>
          </p:cNvPr>
          <p:cNvSpPr/>
          <p:nvPr/>
        </p:nvSpPr>
        <p:spPr>
          <a:xfrm flipH="1">
            <a:off x="4543220" y="1139157"/>
            <a:ext cx="7552035" cy="2467133"/>
          </a:xfrm>
          <a:prstGeom prst="round2DiagRect">
            <a:avLst>
              <a:gd name="adj1" fmla="val 25862"/>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 name="Group 1">
            <a:extLst>
              <a:ext uri="{FF2B5EF4-FFF2-40B4-BE49-F238E27FC236}">
                <a16:creationId xmlns:a16="http://schemas.microsoft.com/office/drawing/2014/main" id="{C920CAE9-D92E-F07E-5761-FE11E111D00E}"/>
              </a:ext>
            </a:extLst>
          </p:cNvPr>
          <p:cNvGrpSpPr/>
          <p:nvPr/>
        </p:nvGrpSpPr>
        <p:grpSpPr>
          <a:xfrm>
            <a:off x="4610573" y="1223544"/>
            <a:ext cx="3349165" cy="453872"/>
            <a:chOff x="5148290" y="3071648"/>
            <a:chExt cx="3349165" cy="453872"/>
          </a:xfrm>
        </p:grpSpPr>
        <p:grpSp>
          <p:nvGrpSpPr>
            <p:cNvPr id="3" name="Group 2">
              <a:extLst>
                <a:ext uri="{FF2B5EF4-FFF2-40B4-BE49-F238E27FC236}">
                  <a16:creationId xmlns:a16="http://schemas.microsoft.com/office/drawing/2014/main" id="{2ADEB02E-8B76-E58D-1423-9A73E6DB2C82}"/>
                </a:ext>
              </a:extLst>
            </p:cNvPr>
            <p:cNvGrpSpPr/>
            <p:nvPr/>
          </p:nvGrpSpPr>
          <p:grpSpPr>
            <a:xfrm>
              <a:off x="5148290" y="3071648"/>
              <a:ext cx="3349165" cy="453872"/>
              <a:chOff x="425059" y="4807011"/>
              <a:chExt cx="3349165" cy="453872"/>
            </a:xfrm>
          </p:grpSpPr>
          <p:sp>
            <p:nvSpPr>
              <p:cNvPr id="6" name="Rectangle: Rounded Corners 5">
                <a:extLst>
                  <a:ext uri="{FF2B5EF4-FFF2-40B4-BE49-F238E27FC236}">
                    <a16:creationId xmlns:a16="http://schemas.microsoft.com/office/drawing/2014/main" id="{BC514837-C74B-C449-EFED-F156BC6FBB3D}"/>
                  </a:ext>
                </a:extLst>
              </p:cNvPr>
              <p:cNvSpPr/>
              <p:nvPr/>
            </p:nvSpPr>
            <p:spPr>
              <a:xfrm>
                <a:off x="470680" y="4864253"/>
                <a:ext cx="3303544" cy="39663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7" name="Graphic 16" descr="Badge New with solid fill">
                <a:extLst>
                  <a:ext uri="{FF2B5EF4-FFF2-40B4-BE49-F238E27FC236}">
                    <a16:creationId xmlns:a16="http://schemas.microsoft.com/office/drawing/2014/main" id="{FC8560EA-9888-31EE-DC66-0CD6672D48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059" y="4807011"/>
                <a:ext cx="260833" cy="260833"/>
              </a:xfrm>
              <a:prstGeom prst="rect">
                <a:avLst/>
              </a:prstGeom>
            </p:spPr>
          </p:pic>
        </p:grpSp>
        <p:sp>
          <p:nvSpPr>
            <p:cNvPr id="4" name="TextBox 3">
              <a:extLst>
                <a:ext uri="{FF2B5EF4-FFF2-40B4-BE49-F238E27FC236}">
                  <a16:creationId xmlns:a16="http://schemas.microsoft.com/office/drawing/2014/main" id="{2A066F8F-7669-DDE2-2730-81AC03EAD1B8}"/>
                </a:ext>
              </a:extLst>
            </p:cNvPr>
            <p:cNvSpPr txBox="1"/>
            <p:nvPr/>
          </p:nvSpPr>
          <p:spPr>
            <a:xfrm>
              <a:off x="5454745" y="3164697"/>
              <a:ext cx="2467431"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ĐỐI TƯỢNG KHÁCH HÀNG</a:t>
              </a:r>
              <a:endParaRPr lang="vi-VN" sz="1400" b="1" dirty="0">
                <a:solidFill>
                  <a:schemeClr val="bg1"/>
                </a:solidFill>
                <a:latin typeface="Roboto" pitchFamily="2" charset="0"/>
                <a:ea typeface="Roboto" pitchFamily="2" charset="0"/>
              </a:endParaRPr>
            </a:p>
          </p:txBody>
        </p:sp>
      </p:grpSp>
      <p:grpSp>
        <p:nvGrpSpPr>
          <p:cNvPr id="94" name="Group 93">
            <a:extLst>
              <a:ext uri="{FF2B5EF4-FFF2-40B4-BE49-F238E27FC236}">
                <a16:creationId xmlns:a16="http://schemas.microsoft.com/office/drawing/2014/main" id="{A8349B54-40D8-7D89-2A31-36DAF52363D6}"/>
              </a:ext>
            </a:extLst>
          </p:cNvPr>
          <p:cNvGrpSpPr/>
          <p:nvPr/>
        </p:nvGrpSpPr>
        <p:grpSpPr>
          <a:xfrm>
            <a:off x="5220507" y="2452613"/>
            <a:ext cx="2596081" cy="457200"/>
            <a:chOff x="4912998" y="2551661"/>
            <a:chExt cx="2596081" cy="457200"/>
          </a:xfrm>
        </p:grpSpPr>
        <p:pic>
          <p:nvPicPr>
            <p:cNvPr id="26" name="Graphic 25" descr="City with solid fill">
              <a:extLst>
                <a:ext uri="{FF2B5EF4-FFF2-40B4-BE49-F238E27FC236}">
                  <a16:creationId xmlns:a16="http://schemas.microsoft.com/office/drawing/2014/main" id="{1B73E6FD-4056-E7D8-949E-F622D0F08E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12998" y="2551661"/>
              <a:ext cx="457200" cy="457200"/>
            </a:xfrm>
            <a:prstGeom prst="rect">
              <a:avLst/>
            </a:prstGeom>
          </p:spPr>
        </p:pic>
        <p:pic>
          <p:nvPicPr>
            <p:cNvPr id="28" name="Graphic 27" descr="Bank with solid fill">
              <a:extLst>
                <a:ext uri="{FF2B5EF4-FFF2-40B4-BE49-F238E27FC236}">
                  <a16:creationId xmlns:a16="http://schemas.microsoft.com/office/drawing/2014/main" id="{164559F2-AB37-9733-4CCF-096A116DED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88687" y="2551661"/>
              <a:ext cx="457200" cy="457200"/>
            </a:xfrm>
            <a:prstGeom prst="rect">
              <a:avLst/>
            </a:prstGeom>
          </p:spPr>
        </p:pic>
        <p:pic>
          <p:nvPicPr>
            <p:cNvPr id="30" name="Graphic 29" descr="Building with solid fill">
              <a:extLst>
                <a:ext uri="{FF2B5EF4-FFF2-40B4-BE49-F238E27FC236}">
                  <a16:creationId xmlns:a16="http://schemas.microsoft.com/office/drawing/2014/main" id="{F7A86A95-77AE-7617-DDB9-D9DF895FBA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64376" y="2617424"/>
              <a:ext cx="391437" cy="391437"/>
            </a:xfrm>
            <a:prstGeom prst="rect">
              <a:avLst/>
            </a:prstGeom>
          </p:spPr>
        </p:pic>
        <p:pic>
          <p:nvPicPr>
            <p:cNvPr id="32" name="Graphic 31" descr="Kiosk with solid fill">
              <a:extLst>
                <a:ext uri="{FF2B5EF4-FFF2-40B4-BE49-F238E27FC236}">
                  <a16:creationId xmlns:a16="http://schemas.microsoft.com/office/drawing/2014/main" id="{CEF24E17-5ACA-2DC4-2EB6-AE8C715554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74302" y="2584010"/>
              <a:ext cx="424851" cy="424851"/>
            </a:xfrm>
            <a:prstGeom prst="rect">
              <a:avLst/>
            </a:prstGeom>
          </p:spPr>
        </p:pic>
        <p:pic>
          <p:nvPicPr>
            <p:cNvPr id="34" name="Graphic 33" descr="Production with solid fill">
              <a:extLst>
                <a:ext uri="{FF2B5EF4-FFF2-40B4-BE49-F238E27FC236}">
                  <a16:creationId xmlns:a16="http://schemas.microsoft.com/office/drawing/2014/main" id="{FB0909E8-D524-3A24-BAB4-FF7074A65B9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117642" y="2617424"/>
              <a:ext cx="391437" cy="391437"/>
            </a:xfrm>
            <a:prstGeom prst="rect">
              <a:avLst/>
            </a:prstGeom>
          </p:spPr>
        </p:pic>
      </p:grpSp>
      <p:grpSp>
        <p:nvGrpSpPr>
          <p:cNvPr id="18" name="Group 17">
            <a:extLst>
              <a:ext uri="{FF2B5EF4-FFF2-40B4-BE49-F238E27FC236}">
                <a16:creationId xmlns:a16="http://schemas.microsoft.com/office/drawing/2014/main" id="{05D13B7C-B308-C0A7-FF3E-E4B81A754D22}"/>
              </a:ext>
            </a:extLst>
          </p:cNvPr>
          <p:cNvGrpSpPr/>
          <p:nvPr/>
        </p:nvGrpSpPr>
        <p:grpSpPr>
          <a:xfrm>
            <a:off x="3559724" y="3756580"/>
            <a:ext cx="2835174" cy="2554577"/>
            <a:chOff x="3559724" y="3756580"/>
            <a:chExt cx="2835174" cy="2554577"/>
          </a:xfrm>
        </p:grpSpPr>
        <p:sp>
          <p:nvSpPr>
            <p:cNvPr id="15" name="Rectangle: Diagonal Corners Rounded 14">
              <a:extLst>
                <a:ext uri="{FF2B5EF4-FFF2-40B4-BE49-F238E27FC236}">
                  <a16:creationId xmlns:a16="http://schemas.microsoft.com/office/drawing/2014/main" id="{1AEE6679-6CDB-0F27-163C-9C171EF48929}"/>
                </a:ext>
              </a:extLst>
            </p:cNvPr>
            <p:cNvSpPr/>
            <p:nvPr/>
          </p:nvSpPr>
          <p:spPr>
            <a:xfrm>
              <a:off x="3633882" y="3909457"/>
              <a:ext cx="2633642" cy="2401700"/>
            </a:xfrm>
            <a:prstGeom prst="round2DiagRect">
              <a:avLst/>
            </a:prstGeom>
            <a:gradFill>
              <a:gsLst>
                <a:gs pos="0">
                  <a:srgbClr val="194794"/>
                </a:gs>
                <a:gs pos="100000">
                  <a:srgbClr val="4E8FD0"/>
                </a:gs>
                <a:gs pos="62000">
                  <a:srgbClr val="2555B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5" name="Group 94">
              <a:extLst>
                <a:ext uri="{FF2B5EF4-FFF2-40B4-BE49-F238E27FC236}">
                  <a16:creationId xmlns:a16="http://schemas.microsoft.com/office/drawing/2014/main" id="{1C0E840F-9367-C076-333A-3934A8DE7C58}"/>
                </a:ext>
              </a:extLst>
            </p:cNvPr>
            <p:cNvGrpSpPr/>
            <p:nvPr/>
          </p:nvGrpSpPr>
          <p:grpSpPr>
            <a:xfrm>
              <a:off x="3579759" y="4556230"/>
              <a:ext cx="2606618" cy="646331"/>
              <a:chOff x="3803877" y="4376933"/>
              <a:chExt cx="2606618" cy="646331"/>
            </a:xfrm>
          </p:grpSpPr>
          <p:sp>
            <p:nvSpPr>
              <p:cNvPr id="66" name="TextBox 65">
                <a:extLst>
                  <a:ext uri="{FF2B5EF4-FFF2-40B4-BE49-F238E27FC236}">
                    <a16:creationId xmlns:a16="http://schemas.microsoft.com/office/drawing/2014/main" id="{15B3C068-FBEE-02E8-72F4-1FBE10300341}"/>
                  </a:ext>
                </a:extLst>
              </p:cNvPr>
              <p:cNvSpPr txBox="1"/>
              <p:nvPr/>
            </p:nvSpPr>
            <p:spPr>
              <a:xfrm>
                <a:off x="4040640" y="4376933"/>
                <a:ext cx="2369855"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Phí thuê bao năm cho một ngưỡng số lượng lao động nhất định.</a:t>
                </a:r>
                <a:endParaRPr lang="vi-VN" sz="1200" dirty="0">
                  <a:solidFill>
                    <a:schemeClr val="bg1"/>
                  </a:solidFill>
                  <a:latin typeface="Roboto" pitchFamily="2" charset="0"/>
                  <a:ea typeface="Roboto" pitchFamily="2" charset="0"/>
                </a:endParaRPr>
              </a:p>
            </p:txBody>
          </p:sp>
          <p:sp>
            <p:nvSpPr>
              <p:cNvPr id="67" name="Rectangle 66">
                <a:extLst>
                  <a:ext uri="{FF2B5EF4-FFF2-40B4-BE49-F238E27FC236}">
                    <a16:creationId xmlns:a16="http://schemas.microsoft.com/office/drawing/2014/main" id="{F75251DD-AE02-9FD3-149E-C6606433E5C5}"/>
                  </a:ext>
                </a:extLst>
              </p:cNvPr>
              <p:cNvSpPr/>
              <p:nvPr/>
            </p:nvSpPr>
            <p:spPr>
              <a:xfrm>
                <a:off x="3803877" y="444618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6" name="Group 95">
              <a:extLst>
                <a:ext uri="{FF2B5EF4-FFF2-40B4-BE49-F238E27FC236}">
                  <a16:creationId xmlns:a16="http://schemas.microsoft.com/office/drawing/2014/main" id="{077B19ED-935C-C602-3FB7-D738287E1C18}"/>
                </a:ext>
              </a:extLst>
            </p:cNvPr>
            <p:cNvGrpSpPr/>
            <p:nvPr/>
          </p:nvGrpSpPr>
          <p:grpSpPr>
            <a:xfrm>
              <a:off x="3559724" y="5233433"/>
              <a:ext cx="2626653" cy="830997"/>
              <a:chOff x="3783842" y="5054136"/>
              <a:chExt cx="2626653" cy="830997"/>
            </a:xfrm>
          </p:grpSpPr>
          <p:sp>
            <p:nvSpPr>
              <p:cNvPr id="68" name="TextBox 67">
                <a:extLst>
                  <a:ext uri="{FF2B5EF4-FFF2-40B4-BE49-F238E27FC236}">
                    <a16:creationId xmlns:a16="http://schemas.microsoft.com/office/drawing/2014/main" id="{495A2D10-619E-E7DB-01B3-8FC3CDC97FA5}"/>
                  </a:ext>
                </a:extLst>
              </p:cNvPr>
              <p:cNvSpPr txBox="1"/>
              <p:nvPr/>
            </p:nvSpPr>
            <p:spPr>
              <a:xfrm>
                <a:off x="4040640" y="5054136"/>
                <a:ext cx="2369855" cy="830997"/>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Bao gồm: ký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và phụ lục, lưu trữ, log, kết nối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trong giới hạn giao dịch.</a:t>
                </a:r>
                <a:endParaRPr lang="vi-VN" sz="1200" dirty="0">
                  <a:solidFill>
                    <a:schemeClr val="bg1"/>
                  </a:solidFill>
                  <a:latin typeface="Roboto" pitchFamily="2" charset="0"/>
                  <a:ea typeface="Roboto" pitchFamily="2" charset="0"/>
                </a:endParaRPr>
              </a:p>
            </p:txBody>
          </p:sp>
          <p:sp>
            <p:nvSpPr>
              <p:cNvPr id="69" name="Rectangle 68">
                <a:extLst>
                  <a:ext uri="{FF2B5EF4-FFF2-40B4-BE49-F238E27FC236}">
                    <a16:creationId xmlns:a16="http://schemas.microsoft.com/office/drawing/2014/main" id="{AA59DAEA-BE9E-8467-BE3F-0D26E58C8045}"/>
                  </a:ext>
                </a:extLst>
              </p:cNvPr>
              <p:cNvSpPr/>
              <p:nvPr/>
            </p:nvSpPr>
            <p:spPr>
              <a:xfrm>
                <a:off x="3783842" y="5138648"/>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2" name="Group 71">
              <a:extLst>
                <a:ext uri="{FF2B5EF4-FFF2-40B4-BE49-F238E27FC236}">
                  <a16:creationId xmlns:a16="http://schemas.microsoft.com/office/drawing/2014/main" id="{DC25E780-4A59-E0A8-1042-FB5FD89BFD03}"/>
                </a:ext>
              </a:extLst>
            </p:cNvPr>
            <p:cNvGrpSpPr/>
            <p:nvPr/>
          </p:nvGrpSpPr>
          <p:grpSpPr>
            <a:xfrm>
              <a:off x="4025043" y="3756580"/>
              <a:ext cx="2369855" cy="586467"/>
              <a:chOff x="4249161" y="3577283"/>
              <a:chExt cx="2369855" cy="586467"/>
            </a:xfrm>
          </p:grpSpPr>
          <p:grpSp>
            <p:nvGrpSpPr>
              <p:cNvPr id="71" name="Group 70">
                <a:extLst>
                  <a:ext uri="{FF2B5EF4-FFF2-40B4-BE49-F238E27FC236}">
                    <a16:creationId xmlns:a16="http://schemas.microsoft.com/office/drawing/2014/main" id="{B15CFFB6-016C-68B3-E9DB-E74A9E714946}"/>
                  </a:ext>
                </a:extLst>
              </p:cNvPr>
              <p:cNvGrpSpPr/>
              <p:nvPr/>
            </p:nvGrpSpPr>
            <p:grpSpPr>
              <a:xfrm>
                <a:off x="4249161" y="3859544"/>
                <a:ext cx="2369855" cy="304206"/>
                <a:chOff x="4249161" y="3859544"/>
                <a:chExt cx="2369855" cy="304206"/>
              </a:xfrm>
            </p:grpSpPr>
            <p:sp>
              <p:nvSpPr>
                <p:cNvPr id="58" name="Rectangle: Rounded Corners 57">
                  <a:extLst>
                    <a:ext uri="{FF2B5EF4-FFF2-40B4-BE49-F238E27FC236}">
                      <a16:creationId xmlns:a16="http://schemas.microsoft.com/office/drawing/2014/main" id="{6D5A608D-D756-932A-9D84-6D90FF452438}"/>
                    </a:ext>
                  </a:extLst>
                </p:cNvPr>
                <p:cNvSpPr/>
                <p:nvPr/>
              </p:nvSpPr>
              <p:spPr>
                <a:xfrm>
                  <a:off x="4249161" y="3859544"/>
                  <a:ext cx="2369855" cy="304206"/>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2" name="TextBox 61">
                  <a:extLst>
                    <a:ext uri="{FF2B5EF4-FFF2-40B4-BE49-F238E27FC236}">
                      <a16:creationId xmlns:a16="http://schemas.microsoft.com/office/drawing/2014/main" id="{29F5FF55-BD81-1758-641D-D624A608FD1C}"/>
                    </a:ext>
                  </a:extLst>
                </p:cNvPr>
                <p:cNvSpPr txBox="1"/>
                <p:nvPr/>
              </p:nvSpPr>
              <p:spPr>
                <a:xfrm>
                  <a:off x="4486321" y="3873148"/>
                  <a:ext cx="1969492"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GÓI SAAS STANDARD</a:t>
                  </a:r>
                  <a:endParaRPr lang="vi-VN" sz="1200" dirty="0">
                    <a:solidFill>
                      <a:srgbClr val="194794"/>
                    </a:solidFill>
                    <a:latin typeface="Roboto" pitchFamily="2" charset="0"/>
                    <a:ea typeface="Roboto" pitchFamily="2" charset="0"/>
                  </a:endParaRPr>
                </a:p>
              </p:txBody>
            </p:sp>
          </p:grpSp>
          <p:grpSp>
            <p:nvGrpSpPr>
              <p:cNvPr id="70" name="Group 69">
                <a:extLst>
                  <a:ext uri="{FF2B5EF4-FFF2-40B4-BE49-F238E27FC236}">
                    <a16:creationId xmlns:a16="http://schemas.microsoft.com/office/drawing/2014/main" id="{405F2A33-6DD5-4E58-2EEF-D47706E83368}"/>
                  </a:ext>
                </a:extLst>
              </p:cNvPr>
              <p:cNvGrpSpPr/>
              <p:nvPr/>
            </p:nvGrpSpPr>
            <p:grpSpPr>
              <a:xfrm>
                <a:off x="6085984" y="3577283"/>
                <a:ext cx="473108" cy="473108"/>
                <a:chOff x="6085984" y="3577283"/>
                <a:chExt cx="473108" cy="473108"/>
              </a:xfrm>
            </p:grpSpPr>
            <p:sp>
              <p:nvSpPr>
                <p:cNvPr id="63" name="Oval 62">
                  <a:extLst>
                    <a:ext uri="{FF2B5EF4-FFF2-40B4-BE49-F238E27FC236}">
                      <a16:creationId xmlns:a16="http://schemas.microsoft.com/office/drawing/2014/main" id="{53AAB708-BAE4-32F4-B5C8-2EE44DF11FA5}"/>
                    </a:ext>
                  </a:extLst>
                </p:cNvPr>
                <p:cNvSpPr/>
                <p:nvPr/>
              </p:nvSpPr>
              <p:spPr>
                <a:xfrm>
                  <a:off x="6085984" y="3577283"/>
                  <a:ext cx="473108" cy="473108"/>
                </a:xfrm>
                <a:prstGeom prst="ellipse">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5" name="Graphic 64" descr="Shopping cart with solid fill">
                  <a:extLst>
                    <a:ext uri="{FF2B5EF4-FFF2-40B4-BE49-F238E27FC236}">
                      <a16:creationId xmlns:a16="http://schemas.microsoft.com/office/drawing/2014/main" id="{D6B2BE30-51B6-D258-6883-D5299BF747E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52209" y="3643508"/>
                  <a:ext cx="340659" cy="340659"/>
                </a:xfrm>
                <a:prstGeom prst="rect">
                  <a:avLst/>
                </a:prstGeom>
              </p:spPr>
            </p:pic>
          </p:grpSp>
        </p:grpSp>
      </p:grpSp>
      <p:grpSp>
        <p:nvGrpSpPr>
          <p:cNvPr id="19" name="Group 18">
            <a:extLst>
              <a:ext uri="{FF2B5EF4-FFF2-40B4-BE49-F238E27FC236}">
                <a16:creationId xmlns:a16="http://schemas.microsoft.com/office/drawing/2014/main" id="{63647DF2-140D-924C-7CE8-C5A47EB2E90F}"/>
              </a:ext>
            </a:extLst>
          </p:cNvPr>
          <p:cNvGrpSpPr/>
          <p:nvPr/>
        </p:nvGrpSpPr>
        <p:grpSpPr>
          <a:xfrm>
            <a:off x="6394898" y="3745607"/>
            <a:ext cx="2788973" cy="2565550"/>
            <a:chOff x="6394898" y="3745607"/>
            <a:chExt cx="2788973" cy="2565550"/>
          </a:xfrm>
        </p:grpSpPr>
        <p:sp>
          <p:nvSpPr>
            <p:cNvPr id="56" name="Rectangle: Diagonal Corners Rounded 55">
              <a:extLst>
                <a:ext uri="{FF2B5EF4-FFF2-40B4-BE49-F238E27FC236}">
                  <a16:creationId xmlns:a16="http://schemas.microsoft.com/office/drawing/2014/main" id="{E6A48B8D-8194-A473-5447-06D5FE743407}"/>
                </a:ext>
              </a:extLst>
            </p:cNvPr>
            <p:cNvSpPr/>
            <p:nvPr/>
          </p:nvSpPr>
          <p:spPr>
            <a:xfrm>
              <a:off x="6435689" y="3909457"/>
              <a:ext cx="2633642" cy="2401700"/>
            </a:xfrm>
            <a:prstGeom prst="round2DiagRect">
              <a:avLst/>
            </a:prstGeom>
            <a:gradFill>
              <a:gsLst>
                <a:gs pos="0">
                  <a:srgbClr val="194794"/>
                </a:gs>
                <a:gs pos="100000">
                  <a:srgbClr val="4E8FD0"/>
                </a:gs>
                <a:gs pos="62000">
                  <a:srgbClr val="2555B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0" name="Group 79">
              <a:extLst>
                <a:ext uri="{FF2B5EF4-FFF2-40B4-BE49-F238E27FC236}">
                  <a16:creationId xmlns:a16="http://schemas.microsoft.com/office/drawing/2014/main" id="{5148F8E2-5079-074B-7F10-8DBE19B34D38}"/>
                </a:ext>
              </a:extLst>
            </p:cNvPr>
            <p:cNvGrpSpPr/>
            <p:nvPr/>
          </p:nvGrpSpPr>
          <p:grpSpPr>
            <a:xfrm>
              <a:off x="6814016" y="3745607"/>
              <a:ext cx="2369855" cy="586467"/>
              <a:chOff x="4249161" y="3577283"/>
              <a:chExt cx="2369855" cy="586467"/>
            </a:xfrm>
          </p:grpSpPr>
          <p:grpSp>
            <p:nvGrpSpPr>
              <p:cNvPr id="81" name="Group 80">
                <a:extLst>
                  <a:ext uri="{FF2B5EF4-FFF2-40B4-BE49-F238E27FC236}">
                    <a16:creationId xmlns:a16="http://schemas.microsoft.com/office/drawing/2014/main" id="{567E70EB-E572-93F2-2C30-A17E8EFB43DC}"/>
                  </a:ext>
                </a:extLst>
              </p:cNvPr>
              <p:cNvGrpSpPr/>
              <p:nvPr/>
            </p:nvGrpSpPr>
            <p:grpSpPr>
              <a:xfrm>
                <a:off x="4249161" y="3859544"/>
                <a:ext cx="2369855" cy="304206"/>
                <a:chOff x="4249161" y="3859544"/>
                <a:chExt cx="2369855" cy="304206"/>
              </a:xfrm>
            </p:grpSpPr>
            <p:sp>
              <p:nvSpPr>
                <p:cNvPr id="85" name="Rectangle: Rounded Corners 84">
                  <a:extLst>
                    <a:ext uri="{FF2B5EF4-FFF2-40B4-BE49-F238E27FC236}">
                      <a16:creationId xmlns:a16="http://schemas.microsoft.com/office/drawing/2014/main" id="{CB1982F9-739B-E4C5-93C9-F5D95A66D67D}"/>
                    </a:ext>
                  </a:extLst>
                </p:cNvPr>
                <p:cNvSpPr/>
                <p:nvPr/>
              </p:nvSpPr>
              <p:spPr>
                <a:xfrm>
                  <a:off x="4249161" y="3859544"/>
                  <a:ext cx="2369855" cy="304206"/>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6" name="TextBox 85">
                  <a:extLst>
                    <a:ext uri="{FF2B5EF4-FFF2-40B4-BE49-F238E27FC236}">
                      <a16:creationId xmlns:a16="http://schemas.microsoft.com/office/drawing/2014/main" id="{8D0646F7-B4AA-1F92-7B21-F292C057E92A}"/>
                    </a:ext>
                  </a:extLst>
                </p:cNvPr>
                <p:cNvSpPr txBox="1"/>
                <p:nvPr/>
              </p:nvSpPr>
              <p:spPr>
                <a:xfrm>
                  <a:off x="4328669" y="3873148"/>
                  <a:ext cx="2127144"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GÓI SAAS ENTERPRISE</a:t>
                  </a:r>
                  <a:endParaRPr lang="vi-VN" sz="1200" dirty="0">
                    <a:solidFill>
                      <a:srgbClr val="194794"/>
                    </a:solidFill>
                    <a:latin typeface="Roboto" pitchFamily="2" charset="0"/>
                    <a:ea typeface="Roboto" pitchFamily="2" charset="0"/>
                  </a:endParaRPr>
                </a:p>
              </p:txBody>
            </p:sp>
          </p:grpSp>
          <p:grpSp>
            <p:nvGrpSpPr>
              <p:cNvPr id="82" name="Group 81">
                <a:extLst>
                  <a:ext uri="{FF2B5EF4-FFF2-40B4-BE49-F238E27FC236}">
                    <a16:creationId xmlns:a16="http://schemas.microsoft.com/office/drawing/2014/main" id="{19565C90-CEFC-21D7-0110-69FFDAC23626}"/>
                  </a:ext>
                </a:extLst>
              </p:cNvPr>
              <p:cNvGrpSpPr/>
              <p:nvPr/>
            </p:nvGrpSpPr>
            <p:grpSpPr>
              <a:xfrm>
                <a:off x="6085984" y="3577283"/>
                <a:ext cx="473108" cy="473108"/>
                <a:chOff x="6085984" y="3577283"/>
                <a:chExt cx="473108" cy="473108"/>
              </a:xfrm>
            </p:grpSpPr>
            <p:sp>
              <p:nvSpPr>
                <p:cNvPr id="83" name="Oval 82">
                  <a:extLst>
                    <a:ext uri="{FF2B5EF4-FFF2-40B4-BE49-F238E27FC236}">
                      <a16:creationId xmlns:a16="http://schemas.microsoft.com/office/drawing/2014/main" id="{237B130C-9AF6-BA28-F07C-B4BA91C75F7E}"/>
                    </a:ext>
                  </a:extLst>
                </p:cNvPr>
                <p:cNvSpPr/>
                <p:nvPr/>
              </p:nvSpPr>
              <p:spPr>
                <a:xfrm>
                  <a:off x="6085984" y="3577283"/>
                  <a:ext cx="473108" cy="473108"/>
                </a:xfrm>
                <a:prstGeom prst="ellipse">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4" name="Graphic 83" descr="Shopping cart with solid fill">
                  <a:extLst>
                    <a:ext uri="{FF2B5EF4-FFF2-40B4-BE49-F238E27FC236}">
                      <a16:creationId xmlns:a16="http://schemas.microsoft.com/office/drawing/2014/main" id="{014004C2-2191-75A3-9F12-53A93123644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52209" y="3643508"/>
                  <a:ext cx="340659" cy="340659"/>
                </a:xfrm>
                <a:prstGeom prst="rect">
                  <a:avLst/>
                </a:prstGeom>
              </p:spPr>
            </p:pic>
          </p:grpSp>
        </p:grpSp>
        <p:grpSp>
          <p:nvGrpSpPr>
            <p:cNvPr id="104" name="Group 103">
              <a:extLst>
                <a:ext uri="{FF2B5EF4-FFF2-40B4-BE49-F238E27FC236}">
                  <a16:creationId xmlns:a16="http://schemas.microsoft.com/office/drawing/2014/main" id="{C203E954-EB82-CC51-4360-ECEFD308D45C}"/>
                </a:ext>
              </a:extLst>
            </p:cNvPr>
            <p:cNvGrpSpPr/>
            <p:nvPr/>
          </p:nvGrpSpPr>
          <p:grpSpPr>
            <a:xfrm>
              <a:off x="6394898" y="4531684"/>
              <a:ext cx="2606618" cy="830997"/>
              <a:chOff x="3803877" y="4376933"/>
              <a:chExt cx="2606618" cy="830997"/>
            </a:xfrm>
          </p:grpSpPr>
          <p:sp>
            <p:nvSpPr>
              <p:cNvPr id="105" name="TextBox 104">
                <a:extLst>
                  <a:ext uri="{FF2B5EF4-FFF2-40B4-BE49-F238E27FC236}">
                    <a16:creationId xmlns:a16="http://schemas.microsoft.com/office/drawing/2014/main" id="{64936CF7-2552-84FE-D61A-1C89D29129AB}"/>
                  </a:ext>
                </a:extLst>
              </p:cNvPr>
              <p:cNvSpPr txBox="1"/>
              <p:nvPr/>
            </p:nvSpPr>
            <p:spPr>
              <a:xfrm>
                <a:off x="4040640" y="4376933"/>
                <a:ext cx="2369855" cy="830997"/>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Phí thuê bao năm cao hơn, kèm tích hợp API với </a:t>
                </a:r>
                <a:r>
                  <a:rPr lang="en-US" sz="1200" dirty="0" err="1">
                    <a:solidFill>
                      <a:schemeClr val="bg1"/>
                    </a:solidFill>
                    <a:latin typeface="Roboto" pitchFamily="2" charset="0"/>
                    <a:ea typeface="Roboto" pitchFamily="2" charset="0"/>
                  </a:rPr>
                  <a:t>HRM</a:t>
                </a:r>
                <a:r>
                  <a:rPr lang="en-US" sz="1200" dirty="0">
                    <a:solidFill>
                      <a:schemeClr val="bg1"/>
                    </a:solidFill>
                    <a:latin typeface="Roboto" pitchFamily="2" charset="0"/>
                    <a:ea typeface="Roboto" pitchFamily="2" charset="0"/>
                  </a:rPr>
                  <a:t>/HRIS, báo cáo nâng cao, SLA cao và hỗ trợ 24/7.</a:t>
                </a:r>
                <a:endParaRPr lang="vi-VN" sz="1200" dirty="0">
                  <a:solidFill>
                    <a:schemeClr val="bg1"/>
                  </a:solidFill>
                  <a:latin typeface="Roboto" pitchFamily="2" charset="0"/>
                  <a:ea typeface="Roboto" pitchFamily="2" charset="0"/>
                </a:endParaRPr>
              </a:p>
            </p:txBody>
          </p:sp>
          <p:sp>
            <p:nvSpPr>
              <p:cNvPr id="106" name="Rectangle 105">
                <a:extLst>
                  <a:ext uri="{FF2B5EF4-FFF2-40B4-BE49-F238E27FC236}">
                    <a16:creationId xmlns:a16="http://schemas.microsoft.com/office/drawing/2014/main" id="{C6B521EA-1660-BEC7-5035-09899AEF3418}"/>
                  </a:ext>
                </a:extLst>
              </p:cNvPr>
              <p:cNvSpPr/>
              <p:nvPr/>
            </p:nvSpPr>
            <p:spPr>
              <a:xfrm>
                <a:off x="3803877" y="444618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21" name="Group 20">
            <a:extLst>
              <a:ext uri="{FF2B5EF4-FFF2-40B4-BE49-F238E27FC236}">
                <a16:creationId xmlns:a16="http://schemas.microsoft.com/office/drawing/2014/main" id="{9373CDB4-3472-64C8-2179-A582FD3C45C5}"/>
              </a:ext>
            </a:extLst>
          </p:cNvPr>
          <p:cNvGrpSpPr/>
          <p:nvPr/>
        </p:nvGrpSpPr>
        <p:grpSpPr>
          <a:xfrm>
            <a:off x="9182880" y="3734634"/>
            <a:ext cx="2785581" cy="2576523"/>
            <a:chOff x="9182880" y="3734634"/>
            <a:chExt cx="2785581" cy="2576523"/>
          </a:xfrm>
        </p:grpSpPr>
        <p:grpSp>
          <p:nvGrpSpPr>
            <p:cNvPr id="20" name="Group 19">
              <a:extLst>
                <a:ext uri="{FF2B5EF4-FFF2-40B4-BE49-F238E27FC236}">
                  <a16:creationId xmlns:a16="http://schemas.microsoft.com/office/drawing/2014/main" id="{37F49356-CAF4-85C9-3BB6-BFE64B96CDF0}"/>
                </a:ext>
              </a:extLst>
            </p:cNvPr>
            <p:cNvGrpSpPr/>
            <p:nvPr/>
          </p:nvGrpSpPr>
          <p:grpSpPr>
            <a:xfrm>
              <a:off x="9237496" y="3734634"/>
              <a:ext cx="2730965" cy="2576523"/>
              <a:chOff x="9237496" y="3734634"/>
              <a:chExt cx="2730965" cy="2576523"/>
            </a:xfrm>
          </p:grpSpPr>
          <p:sp>
            <p:nvSpPr>
              <p:cNvPr id="57" name="Rectangle: Diagonal Corners Rounded 56">
                <a:extLst>
                  <a:ext uri="{FF2B5EF4-FFF2-40B4-BE49-F238E27FC236}">
                    <a16:creationId xmlns:a16="http://schemas.microsoft.com/office/drawing/2014/main" id="{BBB0C092-A146-FD2B-EFB7-93B4EFD2958A}"/>
                  </a:ext>
                </a:extLst>
              </p:cNvPr>
              <p:cNvSpPr/>
              <p:nvPr/>
            </p:nvSpPr>
            <p:spPr>
              <a:xfrm>
                <a:off x="9237496" y="3909456"/>
                <a:ext cx="2633642" cy="2401701"/>
              </a:xfrm>
              <a:prstGeom prst="round2DiagRect">
                <a:avLst/>
              </a:prstGeom>
              <a:gradFill>
                <a:gsLst>
                  <a:gs pos="0">
                    <a:srgbClr val="194794"/>
                  </a:gs>
                  <a:gs pos="100000">
                    <a:srgbClr val="4E8FD0"/>
                  </a:gs>
                  <a:gs pos="62000">
                    <a:srgbClr val="2555B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7" name="Group 86">
                <a:extLst>
                  <a:ext uri="{FF2B5EF4-FFF2-40B4-BE49-F238E27FC236}">
                    <a16:creationId xmlns:a16="http://schemas.microsoft.com/office/drawing/2014/main" id="{35405412-BCF5-79CE-09BB-02127606A296}"/>
                  </a:ext>
                </a:extLst>
              </p:cNvPr>
              <p:cNvGrpSpPr/>
              <p:nvPr/>
            </p:nvGrpSpPr>
            <p:grpSpPr>
              <a:xfrm>
                <a:off x="9447658" y="3734634"/>
                <a:ext cx="2520803" cy="586467"/>
                <a:chOff x="4098213" y="3577283"/>
                <a:chExt cx="2520803" cy="586467"/>
              </a:xfrm>
            </p:grpSpPr>
            <p:grpSp>
              <p:nvGrpSpPr>
                <p:cNvPr id="88" name="Group 87">
                  <a:extLst>
                    <a:ext uri="{FF2B5EF4-FFF2-40B4-BE49-F238E27FC236}">
                      <a16:creationId xmlns:a16="http://schemas.microsoft.com/office/drawing/2014/main" id="{8969713B-B967-E7FB-F0AD-4A5FBF305B62}"/>
                    </a:ext>
                  </a:extLst>
                </p:cNvPr>
                <p:cNvGrpSpPr/>
                <p:nvPr/>
              </p:nvGrpSpPr>
              <p:grpSpPr>
                <a:xfrm>
                  <a:off x="4098213" y="3859544"/>
                  <a:ext cx="2520803" cy="304206"/>
                  <a:chOff x="4098213" y="3859544"/>
                  <a:chExt cx="2520803" cy="304206"/>
                </a:xfrm>
              </p:grpSpPr>
              <p:sp>
                <p:nvSpPr>
                  <p:cNvPr id="92" name="Rectangle: Rounded Corners 91">
                    <a:extLst>
                      <a:ext uri="{FF2B5EF4-FFF2-40B4-BE49-F238E27FC236}">
                        <a16:creationId xmlns:a16="http://schemas.microsoft.com/office/drawing/2014/main" id="{4CE85DA2-8B1E-6352-3664-3B9E561266D8}"/>
                      </a:ext>
                    </a:extLst>
                  </p:cNvPr>
                  <p:cNvSpPr/>
                  <p:nvPr/>
                </p:nvSpPr>
                <p:spPr>
                  <a:xfrm>
                    <a:off x="4098213" y="3859544"/>
                    <a:ext cx="2520803" cy="304206"/>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93" name="TextBox 92">
                    <a:extLst>
                      <a:ext uri="{FF2B5EF4-FFF2-40B4-BE49-F238E27FC236}">
                        <a16:creationId xmlns:a16="http://schemas.microsoft.com/office/drawing/2014/main" id="{35BC0156-7B38-D72C-EC5F-E760C0376EFB}"/>
                      </a:ext>
                    </a:extLst>
                  </p:cNvPr>
                  <p:cNvSpPr txBox="1"/>
                  <p:nvPr/>
                </p:nvSpPr>
                <p:spPr>
                  <a:xfrm>
                    <a:off x="4212753" y="3873148"/>
                    <a:ext cx="2243060" cy="276999"/>
                  </a:xfrm>
                  <a:prstGeom prst="rect">
                    <a:avLst/>
                  </a:prstGeom>
                  <a:noFill/>
                </p:spPr>
                <p:txBody>
                  <a:bodyPr wrap="square" rtlCol="0">
                    <a:spAutoFit/>
                  </a:bodyPr>
                  <a:lstStyle/>
                  <a:p>
                    <a:r>
                      <a:rPr lang="en-US" sz="1200" b="1" dirty="0">
                        <a:solidFill>
                          <a:srgbClr val="194794"/>
                        </a:solidFill>
                        <a:latin typeface="Roboto" pitchFamily="2" charset="0"/>
                        <a:ea typeface="Roboto" pitchFamily="2" charset="0"/>
                      </a:rPr>
                      <a:t>GÓI ON-PREM/DEDICATED</a:t>
                    </a:r>
                    <a:endParaRPr lang="vi-VN" sz="1200" b="1" dirty="0">
                      <a:solidFill>
                        <a:srgbClr val="194794"/>
                      </a:solidFill>
                      <a:latin typeface="Roboto" pitchFamily="2" charset="0"/>
                      <a:ea typeface="Roboto" pitchFamily="2" charset="0"/>
                    </a:endParaRPr>
                  </a:p>
                </p:txBody>
              </p:sp>
            </p:grpSp>
            <p:grpSp>
              <p:nvGrpSpPr>
                <p:cNvPr id="89" name="Group 88">
                  <a:extLst>
                    <a:ext uri="{FF2B5EF4-FFF2-40B4-BE49-F238E27FC236}">
                      <a16:creationId xmlns:a16="http://schemas.microsoft.com/office/drawing/2014/main" id="{548F475A-3354-148C-A579-D10CDE1E15CD}"/>
                    </a:ext>
                  </a:extLst>
                </p:cNvPr>
                <p:cNvGrpSpPr/>
                <p:nvPr/>
              </p:nvGrpSpPr>
              <p:grpSpPr>
                <a:xfrm>
                  <a:off x="6085984" y="3577283"/>
                  <a:ext cx="473108" cy="473108"/>
                  <a:chOff x="6085984" y="3577283"/>
                  <a:chExt cx="473108" cy="473108"/>
                </a:xfrm>
              </p:grpSpPr>
              <p:sp>
                <p:nvSpPr>
                  <p:cNvPr id="90" name="Oval 89">
                    <a:extLst>
                      <a:ext uri="{FF2B5EF4-FFF2-40B4-BE49-F238E27FC236}">
                        <a16:creationId xmlns:a16="http://schemas.microsoft.com/office/drawing/2014/main" id="{9F8AB4B2-375C-BA9F-8238-523E43385857}"/>
                      </a:ext>
                    </a:extLst>
                  </p:cNvPr>
                  <p:cNvSpPr/>
                  <p:nvPr/>
                </p:nvSpPr>
                <p:spPr>
                  <a:xfrm>
                    <a:off x="6085984" y="3577283"/>
                    <a:ext cx="473108" cy="473108"/>
                  </a:xfrm>
                  <a:prstGeom prst="ellipse">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1" name="Graphic 90" descr="Shopping cart with solid fill">
                    <a:extLst>
                      <a:ext uri="{FF2B5EF4-FFF2-40B4-BE49-F238E27FC236}">
                        <a16:creationId xmlns:a16="http://schemas.microsoft.com/office/drawing/2014/main" id="{AE2F607C-62FA-71C4-E9BE-FBBBC5F2982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52209" y="3643508"/>
                    <a:ext cx="340659" cy="340659"/>
                  </a:xfrm>
                  <a:prstGeom prst="rect">
                    <a:avLst/>
                  </a:prstGeom>
                </p:spPr>
              </p:pic>
            </p:grpSp>
          </p:grpSp>
        </p:grpSp>
        <p:grpSp>
          <p:nvGrpSpPr>
            <p:cNvPr id="107" name="Group 106">
              <a:extLst>
                <a:ext uri="{FF2B5EF4-FFF2-40B4-BE49-F238E27FC236}">
                  <a16:creationId xmlns:a16="http://schemas.microsoft.com/office/drawing/2014/main" id="{1DA64758-1BE5-E922-BB68-0923EE502271}"/>
                </a:ext>
              </a:extLst>
            </p:cNvPr>
            <p:cNvGrpSpPr/>
            <p:nvPr/>
          </p:nvGrpSpPr>
          <p:grpSpPr>
            <a:xfrm>
              <a:off x="9182880" y="4531684"/>
              <a:ext cx="2606618" cy="646331"/>
              <a:chOff x="3803877" y="4376933"/>
              <a:chExt cx="2606618" cy="646331"/>
            </a:xfrm>
          </p:grpSpPr>
          <p:sp>
            <p:nvSpPr>
              <p:cNvPr id="108" name="TextBox 107">
                <a:extLst>
                  <a:ext uri="{FF2B5EF4-FFF2-40B4-BE49-F238E27FC236}">
                    <a16:creationId xmlns:a16="http://schemas.microsoft.com/office/drawing/2014/main" id="{97DE18A7-6FC9-89E0-22BB-117AFAADCD88}"/>
                  </a:ext>
                </a:extLst>
              </p:cNvPr>
              <p:cNvSpPr txBox="1"/>
              <p:nvPr/>
            </p:nvSpPr>
            <p:spPr>
              <a:xfrm>
                <a:off x="4040640" y="4376933"/>
                <a:ext cx="2369855"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Phí thiết lập hệ thống một lần (CAPEX) và phí bảo trì/nâng cấp hàng năm.</a:t>
                </a:r>
                <a:endParaRPr lang="vi-VN" sz="1200" dirty="0">
                  <a:solidFill>
                    <a:schemeClr val="bg1"/>
                  </a:solidFill>
                  <a:latin typeface="Roboto" pitchFamily="2" charset="0"/>
                  <a:ea typeface="Roboto" pitchFamily="2" charset="0"/>
                </a:endParaRPr>
              </a:p>
            </p:txBody>
          </p:sp>
          <p:sp>
            <p:nvSpPr>
              <p:cNvPr id="109" name="Rectangle 108">
                <a:extLst>
                  <a:ext uri="{FF2B5EF4-FFF2-40B4-BE49-F238E27FC236}">
                    <a16:creationId xmlns:a16="http://schemas.microsoft.com/office/drawing/2014/main" id="{692449AC-D756-0257-C1FD-CEE409F7771D}"/>
                  </a:ext>
                </a:extLst>
              </p:cNvPr>
              <p:cNvSpPr/>
              <p:nvPr/>
            </p:nvSpPr>
            <p:spPr>
              <a:xfrm>
                <a:off x="3803877" y="444618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10" name="Group 109">
              <a:extLst>
                <a:ext uri="{FF2B5EF4-FFF2-40B4-BE49-F238E27FC236}">
                  <a16:creationId xmlns:a16="http://schemas.microsoft.com/office/drawing/2014/main" id="{B9C25E70-CBFF-26AA-8D4C-AF17BCCEFECB}"/>
                </a:ext>
              </a:extLst>
            </p:cNvPr>
            <p:cNvGrpSpPr/>
            <p:nvPr/>
          </p:nvGrpSpPr>
          <p:grpSpPr>
            <a:xfrm>
              <a:off x="9197488" y="5178015"/>
              <a:ext cx="2606618" cy="830997"/>
              <a:chOff x="3803877" y="4376933"/>
              <a:chExt cx="2606618" cy="830997"/>
            </a:xfrm>
          </p:grpSpPr>
          <p:sp>
            <p:nvSpPr>
              <p:cNvPr id="111" name="TextBox 110">
                <a:extLst>
                  <a:ext uri="{FF2B5EF4-FFF2-40B4-BE49-F238E27FC236}">
                    <a16:creationId xmlns:a16="http://schemas.microsoft.com/office/drawing/2014/main" id="{AE13E3DD-AB87-4601-A196-CA7AA73A971F}"/>
                  </a:ext>
                </a:extLst>
              </p:cNvPr>
              <p:cNvSpPr txBox="1"/>
              <p:nvPr/>
            </p:nvSpPr>
            <p:spPr>
              <a:xfrm>
                <a:off x="4040640" y="4376933"/>
                <a:ext cx="2369855" cy="830997"/>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Có thể tính thêm phí giao dịch cho dịch vụ chứng thực thông điệp dữ liệu nếu </a:t>
                </a:r>
                <a:r>
                  <a:rPr lang="en-US" sz="1200" dirty="0" err="1">
                    <a:solidFill>
                      <a:schemeClr val="bg1"/>
                    </a:solidFill>
                    <a:latin typeface="Roboto" pitchFamily="2" charset="0"/>
                    <a:ea typeface="Roboto" pitchFamily="2" charset="0"/>
                  </a:rPr>
                  <a:t>GoPaperless</a:t>
                </a:r>
                <a:r>
                  <a:rPr lang="en-US" sz="1200" dirty="0">
                    <a:solidFill>
                      <a:schemeClr val="bg1"/>
                    </a:solidFill>
                    <a:latin typeface="Roboto" pitchFamily="2" charset="0"/>
                    <a:ea typeface="Roboto" pitchFamily="2" charset="0"/>
                  </a:rPr>
                  <a:t> cung cấp trust service qua API.</a:t>
                </a:r>
                <a:endParaRPr lang="vi-VN" sz="1200" dirty="0">
                  <a:solidFill>
                    <a:schemeClr val="bg1"/>
                  </a:solidFill>
                  <a:latin typeface="Roboto" pitchFamily="2" charset="0"/>
                  <a:ea typeface="Roboto" pitchFamily="2" charset="0"/>
                </a:endParaRPr>
              </a:p>
            </p:txBody>
          </p:sp>
          <p:sp>
            <p:nvSpPr>
              <p:cNvPr id="112" name="Rectangle 111">
                <a:extLst>
                  <a:ext uri="{FF2B5EF4-FFF2-40B4-BE49-F238E27FC236}">
                    <a16:creationId xmlns:a16="http://schemas.microsoft.com/office/drawing/2014/main" id="{DF2E416E-227D-1D01-BFCE-81A0C7020B4D}"/>
                  </a:ext>
                </a:extLst>
              </p:cNvPr>
              <p:cNvSpPr/>
              <p:nvPr/>
            </p:nvSpPr>
            <p:spPr>
              <a:xfrm>
                <a:off x="3803877" y="444618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120" name="Group 119">
            <a:extLst>
              <a:ext uri="{FF2B5EF4-FFF2-40B4-BE49-F238E27FC236}">
                <a16:creationId xmlns:a16="http://schemas.microsoft.com/office/drawing/2014/main" id="{8F312D5F-FAFA-8A18-2013-846432D9ECC0}"/>
              </a:ext>
            </a:extLst>
          </p:cNvPr>
          <p:cNvGrpSpPr/>
          <p:nvPr/>
        </p:nvGrpSpPr>
        <p:grpSpPr>
          <a:xfrm>
            <a:off x="4888153" y="1790208"/>
            <a:ext cx="6524496" cy="276999"/>
            <a:chOff x="4528986" y="1798857"/>
            <a:chExt cx="6524496" cy="276999"/>
          </a:xfrm>
        </p:grpSpPr>
        <p:sp>
          <p:nvSpPr>
            <p:cNvPr id="23" name="TextBox 22">
              <a:extLst>
                <a:ext uri="{FF2B5EF4-FFF2-40B4-BE49-F238E27FC236}">
                  <a16:creationId xmlns:a16="http://schemas.microsoft.com/office/drawing/2014/main" id="{E50E0D8D-57E4-15A5-77B9-A9C50E6E882E}"/>
                </a:ext>
              </a:extLst>
            </p:cNvPr>
            <p:cNvSpPr txBox="1"/>
            <p:nvPr/>
          </p:nvSpPr>
          <p:spPr>
            <a:xfrm>
              <a:off x="4709983" y="1798857"/>
              <a:ext cx="6343499"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Doanh nghiệp có quy mô từ 200 lao động trở lên, đặc biệt nhóm trên 1.000 lao động.</a:t>
              </a:r>
              <a:endParaRPr lang="vi-VN" sz="1200" dirty="0">
                <a:solidFill>
                  <a:srgbClr val="194794"/>
                </a:solidFill>
                <a:latin typeface="Roboto" pitchFamily="2" charset="0"/>
                <a:ea typeface="Roboto" pitchFamily="2" charset="0"/>
              </a:endParaRPr>
            </a:p>
          </p:txBody>
        </p:sp>
        <p:pic>
          <p:nvPicPr>
            <p:cNvPr id="116" name="Graphic 115" descr="Flower without stem with solid fill">
              <a:extLst>
                <a:ext uri="{FF2B5EF4-FFF2-40B4-BE49-F238E27FC236}">
                  <a16:creationId xmlns:a16="http://schemas.microsoft.com/office/drawing/2014/main" id="{C59FC0B6-8B51-CA42-083A-43F8B69F4C9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528986" y="1828243"/>
              <a:ext cx="218226" cy="218226"/>
            </a:xfrm>
            <a:prstGeom prst="rect">
              <a:avLst/>
            </a:prstGeom>
          </p:spPr>
        </p:pic>
      </p:grpSp>
      <p:grpSp>
        <p:nvGrpSpPr>
          <p:cNvPr id="119" name="Group 118">
            <a:extLst>
              <a:ext uri="{FF2B5EF4-FFF2-40B4-BE49-F238E27FC236}">
                <a16:creationId xmlns:a16="http://schemas.microsoft.com/office/drawing/2014/main" id="{4C9E5C23-D187-B158-C617-BA3695207D5C}"/>
              </a:ext>
            </a:extLst>
          </p:cNvPr>
          <p:cNvGrpSpPr/>
          <p:nvPr/>
        </p:nvGrpSpPr>
        <p:grpSpPr>
          <a:xfrm>
            <a:off x="4888153" y="2195676"/>
            <a:ext cx="6519008" cy="276999"/>
            <a:chOff x="4528986" y="2204604"/>
            <a:chExt cx="6519008" cy="276999"/>
          </a:xfrm>
        </p:grpSpPr>
        <p:sp>
          <p:nvSpPr>
            <p:cNvPr id="24" name="TextBox 23">
              <a:extLst>
                <a:ext uri="{FF2B5EF4-FFF2-40B4-BE49-F238E27FC236}">
                  <a16:creationId xmlns:a16="http://schemas.microsoft.com/office/drawing/2014/main" id="{54CF949E-72B1-CD21-095B-53B674703FBF}"/>
                </a:ext>
              </a:extLst>
            </p:cNvPr>
            <p:cNvSpPr txBox="1"/>
            <p:nvPr/>
          </p:nvSpPr>
          <p:spPr>
            <a:xfrm>
              <a:off x="4691889" y="2204604"/>
              <a:ext cx="6356105"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Tập đoàn, ngân hàng, công ty tài chính, chuỗi bán lẻ, khu công nghiệp</a:t>
              </a:r>
              <a:endParaRPr lang="vi-VN" sz="1200" dirty="0">
                <a:solidFill>
                  <a:srgbClr val="194794"/>
                </a:solidFill>
                <a:latin typeface="Roboto" pitchFamily="2" charset="0"/>
                <a:ea typeface="Roboto" pitchFamily="2" charset="0"/>
              </a:endParaRPr>
            </a:p>
          </p:txBody>
        </p:sp>
        <p:pic>
          <p:nvPicPr>
            <p:cNvPr id="117" name="Graphic 116" descr="Flower without stem with solid fill">
              <a:extLst>
                <a:ext uri="{FF2B5EF4-FFF2-40B4-BE49-F238E27FC236}">
                  <a16:creationId xmlns:a16="http://schemas.microsoft.com/office/drawing/2014/main" id="{6B2D745E-3A74-5CC5-B170-7C0A2C364D0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528986" y="2233990"/>
              <a:ext cx="218226" cy="218226"/>
            </a:xfrm>
            <a:prstGeom prst="rect">
              <a:avLst/>
            </a:prstGeom>
          </p:spPr>
        </p:pic>
      </p:grpSp>
      <p:grpSp>
        <p:nvGrpSpPr>
          <p:cNvPr id="121" name="Group 120">
            <a:extLst>
              <a:ext uri="{FF2B5EF4-FFF2-40B4-BE49-F238E27FC236}">
                <a16:creationId xmlns:a16="http://schemas.microsoft.com/office/drawing/2014/main" id="{54B3D631-67A0-62F3-DDE8-52A359E98F16}"/>
              </a:ext>
            </a:extLst>
          </p:cNvPr>
          <p:cNvGrpSpPr/>
          <p:nvPr/>
        </p:nvGrpSpPr>
        <p:grpSpPr>
          <a:xfrm>
            <a:off x="4888153" y="3022953"/>
            <a:ext cx="6783894" cy="461665"/>
            <a:chOff x="4888153" y="3022953"/>
            <a:chExt cx="6783894" cy="461665"/>
          </a:xfrm>
        </p:grpSpPr>
        <p:sp>
          <p:nvSpPr>
            <p:cNvPr id="35" name="TextBox 34">
              <a:extLst>
                <a:ext uri="{FF2B5EF4-FFF2-40B4-BE49-F238E27FC236}">
                  <a16:creationId xmlns:a16="http://schemas.microsoft.com/office/drawing/2014/main" id="{6F6023BF-B598-A121-1A26-DD7FFD39B869}"/>
                </a:ext>
              </a:extLst>
            </p:cNvPr>
            <p:cNvSpPr txBox="1"/>
            <p:nvPr/>
          </p:nvSpPr>
          <p:spPr>
            <a:xfrm>
              <a:off x="5051056" y="3022953"/>
              <a:ext cx="6620991"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Nhà cung cấp </a:t>
              </a:r>
              <a:r>
                <a:rPr lang="en-US" sz="1200" dirty="0" err="1">
                  <a:solidFill>
                    <a:srgbClr val="194794"/>
                  </a:solidFill>
                  <a:latin typeface="Roboto" pitchFamily="2" charset="0"/>
                  <a:ea typeface="Roboto" pitchFamily="2" charset="0"/>
                </a:rPr>
                <a:t>HRM</a:t>
              </a:r>
              <a:r>
                <a:rPr lang="en-US" sz="1200" dirty="0">
                  <a:solidFill>
                    <a:srgbClr val="194794"/>
                  </a:solidFill>
                  <a:latin typeface="Roboto" pitchFamily="2" charset="0"/>
                  <a:ea typeface="Roboto" pitchFamily="2" charset="0"/>
                </a:rPr>
                <a:t>/HRIS muốn tích hợp </a:t>
              </a:r>
              <a:r>
                <a:rPr lang="en-US" sz="1200" dirty="0" err="1">
                  <a:solidFill>
                    <a:srgbClr val="194794"/>
                  </a:solidFill>
                  <a:latin typeface="Roboto" pitchFamily="2" charset="0"/>
                  <a:ea typeface="Roboto" pitchFamily="2" charset="0"/>
                </a:rPr>
                <a:t>eContract</a:t>
              </a:r>
              <a:r>
                <a:rPr lang="en-US" sz="1200" dirty="0">
                  <a:solidFill>
                    <a:srgbClr val="194794"/>
                  </a:solidFill>
                  <a:latin typeface="Roboto" pitchFamily="2" charset="0"/>
                  <a:ea typeface="Roboto" pitchFamily="2" charset="0"/>
                </a:rPr>
                <a:t>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điện tử để cung cấp trọn giải pháp cho khách hàng</a:t>
              </a:r>
              <a:endParaRPr lang="vi-VN" sz="1200" dirty="0">
                <a:solidFill>
                  <a:srgbClr val="194794"/>
                </a:solidFill>
                <a:latin typeface="Roboto" pitchFamily="2" charset="0"/>
                <a:ea typeface="Roboto" pitchFamily="2" charset="0"/>
              </a:endParaRPr>
            </a:p>
          </p:txBody>
        </p:sp>
        <p:pic>
          <p:nvPicPr>
            <p:cNvPr id="118" name="Graphic 117" descr="Flower without stem with solid fill">
              <a:extLst>
                <a:ext uri="{FF2B5EF4-FFF2-40B4-BE49-F238E27FC236}">
                  <a16:creationId xmlns:a16="http://schemas.microsoft.com/office/drawing/2014/main" id="{A9930D61-C5B4-AA93-62EF-443C42F6A7C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888153" y="3046269"/>
              <a:ext cx="218226" cy="218226"/>
            </a:xfrm>
            <a:prstGeom prst="rect">
              <a:avLst/>
            </a:prstGeom>
          </p:spPr>
        </p:pic>
      </p:grpSp>
    </p:spTree>
    <p:extLst>
      <p:ext uri="{BB962C8B-B14F-4D97-AF65-F5344CB8AC3E}">
        <p14:creationId xmlns:p14="http://schemas.microsoft.com/office/powerpoint/2010/main" val="374932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Rounded 4">
            <a:extLst>
              <a:ext uri="{FF2B5EF4-FFF2-40B4-BE49-F238E27FC236}">
                <a16:creationId xmlns:a16="http://schemas.microsoft.com/office/drawing/2014/main" id="{E4305B77-1412-6187-A992-1CF37CFF9D72}"/>
              </a:ext>
            </a:extLst>
          </p:cNvPr>
          <p:cNvSpPr/>
          <p:nvPr/>
        </p:nvSpPr>
        <p:spPr>
          <a:xfrm>
            <a:off x="1622945" y="1336429"/>
            <a:ext cx="9789459" cy="4888798"/>
          </a:xfrm>
          <a:prstGeom prst="round2DiagRect">
            <a:avLst>
              <a:gd name="adj1" fmla="val 38106"/>
              <a:gd name="adj2" fmla="val 0"/>
            </a:avLst>
          </a:prstGeom>
          <a:solidFill>
            <a:schemeClr val="accent4">
              <a:lumMod val="20000"/>
              <a:lumOff val="8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 name="Rectangle 3">
            <a:extLst>
              <a:ext uri="{FF2B5EF4-FFF2-40B4-BE49-F238E27FC236}">
                <a16:creationId xmlns:a16="http://schemas.microsoft.com/office/drawing/2014/main" id="{846DD188-DCBC-815D-B840-3BDB6E3FBD37}"/>
              </a:ext>
            </a:extLst>
          </p:cNvPr>
          <p:cNvSpPr/>
          <p:nvPr/>
        </p:nvSpPr>
        <p:spPr>
          <a:xfrm>
            <a:off x="0" y="0"/>
            <a:ext cx="12192000" cy="1714196"/>
          </a:xfrm>
          <a:prstGeom prst="rect">
            <a:avLst/>
          </a:prstGeom>
          <a:gradFill>
            <a:gsLst>
              <a:gs pos="0">
                <a:srgbClr val="194794"/>
              </a:gs>
              <a:gs pos="100000">
                <a:srgbClr val="4E8FD0"/>
              </a:gs>
              <a:gs pos="62000">
                <a:srgbClr val="2555B4"/>
              </a:gs>
            </a:gsLst>
            <a:lin ang="21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Rectangle 36">
            <a:extLst>
              <a:ext uri="{FF2B5EF4-FFF2-40B4-BE49-F238E27FC236}">
                <a16:creationId xmlns:a16="http://schemas.microsoft.com/office/drawing/2014/main" id="{358CB46F-CB70-3727-D0FE-E68161021BA6}"/>
              </a:ext>
            </a:extLst>
          </p:cNvPr>
          <p:cNvSpPr/>
          <p:nvPr/>
        </p:nvSpPr>
        <p:spPr>
          <a:xfrm flipV="1">
            <a:off x="0" y="1490904"/>
            <a:ext cx="12192000" cy="45719"/>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TextBox 37">
            <a:extLst>
              <a:ext uri="{FF2B5EF4-FFF2-40B4-BE49-F238E27FC236}">
                <a16:creationId xmlns:a16="http://schemas.microsoft.com/office/drawing/2014/main" id="{6B930232-D60D-C199-FA85-AED2647EA127}"/>
              </a:ext>
            </a:extLst>
          </p:cNvPr>
          <p:cNvSpPr txBox="1"/>
          <p:nvPr/>
        </p:nvSpPr>
        <p:spPr>
          <a:xfrm>
            <a:off x="2599345" y="697698"/>
            <a:ext cx="2604215" cy="630942"/>
          </a:xfrm>
          <a:prstGeom prst="rect">
            <a:avLst/>
          </a:prstGeom>
          <a:noFill/>
        </p:spPr>
        <p:txBody>
          <a:bodyPr wrap="square" rtlCol="0">
            <a:spAutoFit/>
          </a:bodyPr>
          <a:lstStyle/>
          <a:p>
            <a:r>
              <a:rPr lang="en-US" sz="3500" b="1" dirty="0">
                <a:solidFill>
                  <a:schemeClr val="bg1"/>
                </a:solidFill>
                <a:latin typeface="Roboto" pitchFamily="2" charset="0"/>
                <a:ea typeface="Roboto" pitchFamily="2" charset="0"/>
              </a:rPr>
              <a:t>PHÂN TÍCH</a:t>
            </a:r>
            <a:endParaRPr lang="vi-VN" sz="3500" b="1" dirty="0">
              <a:solidFill>
                <a:schemeClr val="bg1"/>
              </a:solidFill>
              <a:latin typeface="Roboto" pitchFamily="2" charset="0"/>
              <a:ea typeface="Roboto" pitchFamily="2" charset="0"/>
            </a:endParaRPr>
          </a:p>
        </p:txBody>
      </p:sp>
      <p:grpSp>
        <p:nvGrpSpPr>
          <p:cNvPr id="49" name="Group 48">
            <a:extLst>
              <a:ext uri="{FF2B5EF4-FFF2-40B4-BE49-F238E27FC236}">
                <a16:creationId xmlns:a16="http://schemas.microsoft.com/office/drawing/2014/main" id="{433DB17F-551C-943D-ADB4-F01C2D558295}"/>
              </a:ext>
            </a:extLst>
          </p:cNvPr>
          <p:cNvGrpSpPr/>
          <p:nvPr/>
        </p:nvGrpSpPr>
        <p:grpSpPr>
          <a:xfrm>
            <a:off x="2693317" y="2330549"/>
            <a:ext cx="6614990" cy="777156"/>
            <a:chOff x="2693317" y="2422911"/>
            <a:chExt cx="6614990" cy="777156"/>
          </a:xfrm>
        </p:grpSpPr>
        <p:grpSp>
          <p:nvGrpSpPr>
            <p:cNvPr id="18" name="Group 17">
              <a:extLst>
                <a:ext uri="{FF2B5EF4-FFF2-40B4-BE49-F238E27FC236}">
                  <a16:creationId xmlns:a16="http://schemas.microsoft.com/office/drawing/2014/main" id="{AB81800B-3F4D-5B02-4A1E-21A9F6B66D3A}"/>
                </a:ext>
              </a:extLst>
            </p:cNvPr>
            <p:cNvGrpSpPr/>
            <p:nvPr/>
          </p:nvGrpSpPr>
          <p:grpSpPr>
            <a:xfrm>
              <a:off x="2693317" y="2422911"/>
              <a:ext cx="6614990" cy="777156"/>
              <a:chOff x="541244" y="1987648"/>
              <a:chExt cx="6614990" cy="777156"/>
            </a:xfrm>
          </p:grpSpPr>
          <p:sp>
            <p:nvSpPr>
              <p:cNvPr id="19" name="Rectangle 18">
                <a:extLst>
                  <a:ext uri="{FF2B5EF4-FFF2-40B4-BE49-F238E27FC236}">
                    <a16:creationId xmlns:a16="http://schemas.microsoft.com/office/drawing/2014/main" id="{96150C58-EAEF-109E-F85B-B9156A26590F}"/>
                  </a:ext>
                </a:extLst>
              </p:cNvPr>
              <p:cNvSpPr/>
              <p:nvPr/>
            </p:nvSpPr>
            <p:spPr>
              <a:xfrm>
                <a:off x="925983" y="1987648"/>
                <a:ext cx="6230251" cy="769476"/>
              </a:xfrm>
              <a:prstGeom prst="rect">
                <a:avLst/>
              </a:prstGeom>
              <a:gradFill>
                <a:gsLst>
                  <a:gs pos="0">
                    <a:schemeClr val="accent1">
                      <a:lumMod val="5000"/>
                      <a:lumOff val="95000"/>
                      <a:alpha val="12000"/>
                    </a:schemeClr>
                  </a:gs>
                  <a:gs pos="100000">
                    <a:schemeClr val="accent1">
                      <a:lumMod val="45000"/>
                      <a:lumOff val="55000"/>
                    </a:schemeClr>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BDC3F11F-EB69-2086-62AD-C36A9FDA4CD1}"/>
                  </a:ext>
                </a:extLst>
              </p:cNvPr>
              <p:cNvSpPr txBox="1"/>
              <p:nvPr/>
            </p:nvSpPr>
            <p:spPr>
              <a:xfrm>
                <a:off x="1440498" y="2187720"/>
                <a:ext cx="5715736" cy="369332"/>
              </a:xfrm>
              <a:prstGeom prst="rect">
                <a:avLst/>
              </a:prstGeom>
              <a:noFill/>
            </p:spPr>
            <p:txBody>
              <a:bodyPr wrap="square" rtlCol="0">
                <a:spAutoFit/>
              </a:bodyPr>
              <a:lstStyle/>
              <a:p>
                <a:pPr algn="just"/>
                <a:r>
                  <a:rPr lang="en-US" b="1" dirty="0">
                    <a:solidFill>
                      <a:srgbClr val="005EA9"/>
                    </a:solidFill>
                    <a:latin typeface="Roboto" pitchFamily="2" charset="0"/>
                    <a:ea typeface="Roboto" pitchFamily="2" charset="0"/>
                  </a:rPr>
                  <a:t>ROI (RETURN ON INVESTMENT)</a:t>
                </a:r>
              </a:p>
            </p:txBody>
          </p:sp>
          <p:sp>
            <p:nvSpPr>
              <p:cNvPr id="22" name="Rectangle: Rounded Corners 21">
                <a:extLst>
                  <a:ext uri="{FF2B5EF4-FFF2-40B4-BE49-F238E27FC236}">
                    <a16:creationId xmlns:a16="http://schemas.microsoft.com/office/drawing/2014/main" id="{0F3BD3B2-6510-F9F6-3CA6-90749C2EB99F}"/>
                  </a:ext>
                </a:extLst>
              </p:cNvPr>
              <p:cNvSpPr/>
              <p:nvPr/>
            </p:nvSpPr>
            <p:spPr>
              <a:xfrm>
                <a:off x="541244" y="1995323"/>
                <a:ext cx="769481" cy="769481"/>
              </a:xfrm>
              <a:prstGeom prst="roundRect">
                <a:avLst/>
              </a:prstGeom>
              <a:solidFill>
                <a:srgbClr val="005E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40" name="Graphic 39" descr="Badge Tick with solid fill">
              <a:extLst>
                <a:ext uri="{FF2B5EF4-FFF2-40B4-BE49-F238E27FC236}">
                  <a16:creationId xmlns:a16="http://schemas.microsoft.com/office/drawing/2014/main" id="{5FB370D8-0A5F-71AD-F9DC-52F4CB76D3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48638" y="2478167"/>
              <a:ext cx="651563" cy="651563"/>
            </a:xfrm>
            <a:prstGeom prst="rect">
              <a:avLst/>
            </a:prstGeom>
          </p:spPr>
        </p:pic>
      </p:grpSp>
      <p:grpSp>
        <p:nvGrpSpPr>
          <p:cNvPr id="48" name="Group 47">
            <a:extLst>
              <a:ext uri="{FF2B5EF4-FFF2-40B4-BE49-F238E27FC236}">
                <a16:creationId xmlns:a16="http://schemas.microsoft.com/office/drawing/2014/main" id="{6358C4EF-5A24-004B-EF94-90F64F35DA6B}"/>
              </a:ext>
            </a:extLst>
          </p:cNvPr>
          <p:cNvGrpSpPr/>
          <p:nvPr/>
        </p:nvGrpSpPr>
        <p:grpSpPr>
          <a:xfrm>
            <a:off x="2693317" y="3488394"/>
            <a:ext cx="7415837" cy="769481"/>
            <a:chOff x="2693317" y="3580756"/>
            <a:chExt cx="7415837" cy="769481"/>
          </a:xfrm>
        </p:grpSpPr>
        <p:grpSp>
          <p:nvGrpSpPr>
            <p:cNvPr id="24" name="Group 23">
              <a:extLst>
                <a:ext uri="{FF2B5EF4-FFF2-40B4-BE49-F238E27FC236}">
                  <a16:creationId xmlns:a16="http://schemas.microsoft.com/office/drawing/2014/main" id="{9B3132B5-5C75-5587-C59E-D8CABCFA8AAA}"/>
                </a:ext>
              </a:extLst>
            </p:cNvPr>
            <p:cNvGrpSpPr/>
            <p:nvPr/>
          </p:nvGrpSpPr>
          <p:grpSpPr>
            <a:xfrm>
              <a:off x="2693317" y="3580756"/>
              <a:ext cx="7415837" cy="769481"/>
              <a:chOff x="541244" y="3145493"/>
              <a:chExt cx="7415837" cy="769481"/>
            </a:xfrm>
          </p:grpSpPr>
          <p:sp>
            <p:nvSpPr>
              <p:cNvPr id="25" name="Rectangle 24">
                <a:extLst>
                  <a:ext uri="{FF2B5EF4-FFF2-40B4-BE49-F238E27FC236}">
                    <a16:creationId xmlns:a16="http://schemas.microsoft.com/office/drawing/2014/main" id="{FB19155B-98D2-58FB-8CA2-FD3DAA1EAAD1}"/>
                  </a:ext>
                </a:extLst>
              </p:cNvPr>
              <p:cNvSpPr/>
              <p:nvPr/>
            </p:nvSpPr>
            <p:spPr>
              <a:xfrm>
                <a:off x="925983" y="3145493"/>
                <a:ext cx="6230251" cy="769476"/>
              </a:xfrm>
              <a:prstGeom prst="rect">
                <a:avLst/>
              </a:prstGeom>
              <a:gradFill>
                <a:gsLst>
                  <a:gs pos="0">
                    <a:schemeClr val="accent1">
                      <a:lumMod val="5000"/>
                      <a:lumOff val="95000"/>
                      <a:alpha val="12000"/>
                    </a:schemeClr>
                  </a:gs>
                  <a:gs pos="100000">
                    <a:schemeClr val="bg2">
                      <a:lumMod val="75000"/>
                    </a:schemeClr>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Rectangle: Rounded Corners 25">
                <a:extLst>
                  <a:ext uri="{FF2B5EF4-FFF2-40B4-BE49-F238E27FC236}">
                    <a16:creationId xmlns:a16="http://schemas.microsoft.com/office/drawing/2014/main" id="{E9286E91-F5F7-C9E5-1BC5-4A4E3DDCCAC6}"/>
                  </a:ext>
                </a:extLst>
              </p:cNvPr>
              <p:cNvSpPr/>
              <p:nvPr/>
            </p:nvSpPr>
            <p:spPr>
              <a:xfrm>
                <a:off x="541244" y="3145493"/>
                <a:ext cx="769481" cy="769481"/>
              </a:xfrm>
              <a:prstGeom prst="round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TextBox 26">
                <a:extLst>
                  <a:ext uri="{FF2B5EF4-FFF2-40B4-BE49-F238E27FC236}">
                    <a16:creationId xmlns:a16="http://schemas.microsoft.com/office/drawing/2014/main" id="{2C3FD9AA-0257-45C8-091D-E3FF87A5D494}"/>
                  </a:ext>
                </a:extLst>
              </p:cNvPr>
              <p:cNvSpPr txBox="1"/>
              <p:nvPr/>
            </p:nvSpPr>
            <p:spPr>
              <a:xfrm>
                <a:off x="1440497" y="3345565"/>
                <a:ext cx="6516584" cy="369332"/>
              </a:xfrm>
              <a:prstGeom prst="rect">
                <a:avLst/>
              </a:prstGeom>
              <a:noFill/>
            </p:spPr>
            <p:txBody>
              <a:bodyPr wrap="square" rtlCol="0">
                <a:spAutoFit/>
              </a:bodyPr>
              <a:lstStyle/>
              <a:p>
                <a:pPr algn="just"/>
                <a:r>
                  <a:rPr lang="en-US" b="1" dirty="0">
                    <a:solidFill>
                      <a:srgbClr val="3064BB"/>
                    </a:solidFill>
                    <a:latin typeface="Roboto" pitchFamily="2" charset="0"/>
                    <a:ea typeface="Roboto" pitchFamily="2" charset="0"/>
                  </a:rPr>
                  <a:t>S</a:t>
                </a:r>
                <a:r>
                  <a:rPr lang="en-US" b="1" dirty="0">
                    <a:solidFill>
                      <a:schemeClr val="bg2">
                        <a:lumMod val="25000"/>
                      </a:schemeClr>
                    </a:solidFill>
                    <a:latin typeface="Roboto" pitchFamily="2" charset="0"/>
                    <a:ea typeface="Roboto" pitchFamily="2" charset="0"/>
                  </a:rPr>
                  <a:t>TRENGTHS – </a:t>
                </a:r>
                <a:r>
                  <a:rPr lang="en-US" b="1" dirty="0">
                    <a:solidFill>
                      <a:srgbClr val="3064BB"/>
                    </a:solidFill>
                    <a:latin typeface="Roboto" pitchFamily="2" charset="0"/>
                    <a:ea typeface="Roboto" pitchFamily="2" charset="0"/>
                  </a:rPr>
                  <a:t>W</a:t>
                </a:r>
                <a:r>
                  <a:rPr lang="en-US" b="1" dirty="0">
                    <a:solidFill>
                      <a:schemeClr val="bg2">
                        <a:lumMod val="25000"/>
                      </a:schemeClr>
                    </a:solidFill>
                    <a:latin typeface="Roboto" pitchFamily="2" charset="0"/>
                    <a:ea typeface="Roboto" pitchFamily="2" charset="0"/>
                  </a:rPr>
                  <a:t>EAKNESS – </a:t>
                </a:r>
                <a:r>
                  <a:rPr lang="en-US" b="1" dirty="0">
                    <a:solidFill>
                      <a:srgbClr val="3064BB"/>
                    </a:solidFill>
                    <a:latin typeface="Roboto" pitchFamily="2" charset="0"/>
                    <a:ea typeface="Roboto" pitchFamily="2" charset="0"/>
                  </a:rPr>
                  <a:t>O</a:t>
                </a:r>
                <a:r>
                  <a:rPr lang="en-US" b="1" dirty="0">
                    <a:solidFill>
                      <a:schemeClr val="bg2">
                        <a:lumMod val="25000"/>
                      </a:schemeClr>
                    </a:solidFill>
                    <a:latin typeface="Roboto" pitchFamily="2" charset="0"/>
                    <a:ea typeface="Roboto" pitchFamily="2" charset="0"/>
                  </a:rPr>
                  <a:t>PPOTURNITIES - </a:t>
                </a:r>
                <a:r>
                  <a:rPr lang="en-US" b="1" dirty="0">
                    <a:solidFill>
                      <a:srgbClr val="3064BB"/>
                    </a:solidFill>
                    <a:latin typeface="Roboto" pitchFamily="2" charset="0"/>
                    <a:ea typeface="Roboto" pitchFamily="2" charset="0"/>
                  </a:rPr>
                  <a:t>T</a:t>
                </a:r>
                <a:r>
                  <a:rPr lang="en-US" b="1" dirty="0">
                    <a:solidFill>
                      <a:schemeClr val="bg2">
                        <a:lumMod val="25000"/>
                      </a:schemeClr>
                    </a:solidFill>
                    <a:latin typeface="Roboto" pitchFamily="2" charset="0"/>
                    <a:ea typeface="Roboto" pitchFamily="2" charset="0"/>
                  </a:rPr>
                  <a:t>HREATS  </a:t>
                </a:r>
              </a:p>
            </p:txBody>
          </p:sp>
        </p:grpSp>
        <p:pic>
          <p:nvPicPr>
            <p:cNvPr id="41" name="Graphic 40" descr="Badge Tick with solid fill">
              <a:extLst>
                <a:ext uri="{FF2B5EF4-FFF2-40B4-BE49-F238E27FC236}">
                  <a16:creationId xmlns:a16="http://schemas.microsoft.com/office/drawing/2014/main" id="{85CB1BF8-CC26-A19A-5A5F-F18C567609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48637" y="3636817"/>
              <a:ext cx="651563" cy="651563"/>
            </a:xfrm>
            <a:prstGeom prst="rect">
              <a:avLst/>
            </a:prstGeom>
          </p:spPr>
        </p:pic>
      </p:grpSp>
      <p:grpSp>
        <p:nvGrpSpPr>
          <p:cNvPr id="47" name="Group 46">
            <a:extLst>
              <a:ext uri="{FF2B5EF4-FFF2-40B4-BE49-F238E27FC236}">
                <a16:creationId xmlns:a16="http://schemas.microsoft.com/office/drawing/2014/main" id="{003A9728-5665-3CC1-CF9C-87747568A6F3}"/>
              </a:ext>
            </a:extLst>
          </p:cNvPr>
          <p:cNvGrpSpPr/>
          <p:nvPr/>
        </p:nvGrpSpPr>
        <p:grpSpPr>
          <a:xfrm>
            <a:off x="2693317" y="4638562"/>
            <a:ext cx="7435884" cy="777153"/>
            <a:chOff x="2693317" y="4730924"/>
            <a:chExt cx="7435884" cy="777153"/>
          </a:xfrm>
        </p:grpSpPr>
        <p:grpSp>
          <p:nvGrpSpPr>
            <p:cNvPr id="29" name="Group 28">
              <a:extLst>
                <a:ext uri="{FF2B5EF4-FFF2-40B4-BE49-F238E27FC236}">
                  <a16:creationId xmlns:a16="http://schemas.microsoft.com/office/drawing/2014/main" id="{F2C7BA45-0449-5EA7-7710-75773F3AC97D}"/>
                </a:ext>
              </a:extLst>
            </p:cNvPr>
            <p:cNvGrpSpPr/>
            <p:nvPr/>
          </p:nvGrpSpPr>
          <p:grpSpPr>
            <a:xfrm>
              <a:off x="2693317" y="4730924"/>
              <a:ext cx="7435884" cy="777153"/>
              <a:chOff x="541244" y="4295661"/>
              <a:chExt cx="7435884" cy="777153"/>
            </a:xfrm>
          </p:grpSpPr>
          <p:grpSp>
            <p:nvGrpSpPr>
              <p:cNvPr id="30" name="Group 29">
                <a:extLst>
                  <a:ext uri="{FF2B5EF4-FFF2-40B4-BE49-F238E27FC236}">
                    <a16:creationId xmlns:a16="http://schemas.microsoft.com/office/drawing/2014/main" id="{A4E91699-3961-0E74-1A38-E4E26341ED6B}"/>
                  </a:ext>
                </a:extLst>
              </p:cNvPr>
              <p:cNvGrpSpPr/>
              <p:nvPr/>
            </p:nvGrpSpPr>
            <p:grpSpPr>
              <a:xfrm>
                <a:off x="541244" y="4295661"/>
                <a:ext cx="6614990" cy="777153"/>
                <a:chOff x="541244" y="4295661"/>
                <a:chExt cx="6614990" cy="777153"/>
              </a:xfrm>
            </p:grpSpPr>
            <p:sp>
              <p:nvSpPr>
                <p:cNvPr id="32" name="Rectangle 31">
                  <a:extLst>
                    <a:ext uri="{FF2B5EF4-FFF2-40B4-BE49-F238E27FC236}">
                      <a16:creationId xmlns:a16="http://schemas.microsoft.com/office/drawing/2014/main" id="{A1212437-254A-1114-BDC9-04B732163337}"/>
                    </a:ext>
                  </a:extLst>
                </p:cNvPr>
                <p:cNvSpPr/>
                <p:nvPr/>
              </p:nvSpPr>
              <p:spPr>
                <a:xfrm>
                  <a:off x="925983" y="4303338"/>
                  <a:ext cx="6230251" cy="769476"/>
                </a:xfrm>
                <a:prstGeom prst="rect">
                  <a:avLst/>
                </a:prstGeom>
                <a:gradFill>
                  <a:gsLst>
                    <a:gs pos="0">
                      <a:schemeClr val="accent1">
                        <a:lumMod val="5000"/>
                        <a:lumOff val="95000"/>
                        <a:alpha val="12000"/>
                      </a:schemeClr>
                    </a:gs>
                    <a:gs pos="100000">
                      <a:schemeClr val="accent1">
                        <a:lumMod val="45000"/>
                        <a:lumOff val="55000"/>
                      </a:schemeClr>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Rectangle: Rounded Corners 33">
                  <a:extLst>
                    <a:ext uri="{FF2B5EF4-FFF2-40B4-BE49-F238E27FC236}">
                      <a16:creationId xmlns:a16="http://schemas.microsoft.com/office/drawing/2014/main" id="{84D37DDA-2CED-7187-DFBB-C17229AB6A08}"/>
                    </a:ext>
                  </a:extLst>
                </p:cNvPr>
                <p:cNvSpPr/>
                <p:nvPr/>
              </p:nvSpPr>
              <p:spPr>
                <a:xfrm>
                  <a:off x="541244" y="4295661"/>
                  <a:ext cx="769481" cy="769481"/>
                </a:xfrm>
                <a:prstGeom prst="roundRect">
                  <a:avLst/>
                </a:prstGeom>
                <a:solidFill>
                  <a:srgbClr val="005E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31" name="TextBox 30">
                <a:extLst>
                  <a:ext uri="{FF2B5EF4-FFF2-40B4-BE49-F238E27FC236}">
                    <a16:creationId xmlns:a16="http://schemas.microsoft.com/office/drawing/2014/main" id="{5EE98CEA-16A4-35EF-9FDB-AD1230BB23FD}"/>
                  </a:ext>
                </a:extLst>
              </p:cNvPr>
              <p:cNvSpPr txBox="1"/>
              <p:nvPr/>
            </p:nvSpPr>
            <p:spPr>
              <a:xfrm>
                <a:off x="1440497" y="4503410"/>
                <a:ext cx="6536631" cy="369332"/>
              </a:xfrm>
              <a:prstGeom prst="rect">
                <a:avLst/>
              </a:prstGeom>
              <a:noFill/>
            </p:spPr>
            <p:txBody>
              <a:bodyPr wrap="square" rtlCol="0">
                <a:spAutoFit/>
              </a:bodyPr>
              <a:lstStyle/>
              <a:p>
                <a:pPr algn="just"/>
                <a:r>
                  <a:rPr lang="en-US" b="1" dirty="0">
                    <a:solidFill>
                      <a:srgbClr val="005EA9"/>
                    </a:solidFill>
                    <a:latin typeface="Roboto" pitchFamily="2" charset="0"/>
                    <a:ea typeface="Roboto" pitchFamily="2" charset="0"/>
                  </a:rPr>
                  <a:t>COST – BENEFITS </a:t>
                </a:r>
              </a:p>
            </p:txBody>
          </p:sp>
        </p:grpSp>
        <p:pic>
          <p:nvPicPr>
            <p:cNvPr id="42" name="Graphic 41" descr="Badge Tick with solid fill">
              <a:extLst>
                <a:ext uri="{FF2B5EF4-FFF2-40B4-BE49-F238E27FC236}">
                  <a16:creationId xmlns:a16="http://schemas.microsoft.com/office/drawing/2014/main" id="{C48C1129-65A5-C208-2197-1D391DF225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48636" y="4797557"/>
              <a:ext cx="651563" cy="651563"/>
            </a:xfrm>
            <a:prstGeom prst="rect">
              <a:avLst/>
            </a:prstGeom>
          </p:spPr>
        </p:pic>
      </p:grpSp>
      <p:sp>
        <p:nvSpPr>
          <p:cNvPr id="45" name="Rectangle: Rounded Corners 44">
            <a:extLst>
              <a:ext uri="{FF2B5EF4-FFF2-40B4-BE49-F238E27FC236}">
                <a16:creationId xmlns:a16="http://schemas.microsoft.com/office/drawing/2014/main" id="{D77EC9BA-33BA-6638-A14B-EA817F001CE5}"/>
              </a:ext>
            </a:extLst>
          </p:cNvPr>
          <p:cNvSpPr/>
          <p:nvPr/>
        </p:nvSpPr>
        <p:spPr>
          <a:xfrm>
            <a:off x="117242" y="242446"/>
            <a:ext cx="2364861" cy="2981971"/>
          </a:xfrm>
          <a:prstGeom prst="roundRect">
            <a:avLst>
              <a:gd name="adj" fmla="val 50000"/>
            </a:avLst>
          </a:prstGeom>
          <a:blipFill>
            <a:blip r:embed="rId4">
              <a:grayscl/>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6" name="Group 45">
            <a:extLst>
              <a:ext uri="{FF2B5EF4-FFF2-40B4-BE49-F238E27FC236}">
                <a16:creationId xmlns:a16="http://schemas.microsoft.com/office/drawing/2014/main" id="{6600DAF6-4E5E-096E-9340-933543FD5ED5}"/>
              </a:ext>
            </a:extLst>
          </p:cNvPr>
          <p:cNvGrpSpPr/>
          <p:nvPr/>
        </p:nvGrpSpPr>
        <p:grpSpPr>
          <a:xfrm>
            <a:off x="675096" y="838073"/>
            <a:ext cx="1249153" cy="1790717"/>
            <a:chOff x="1362270" y="671527"/>
            <a:chExt cx="1249153" cy="1790717"/>
          </a:xfrm>
        </p:grpSpPr>
        <p:sp>
          <p:nvSpPr>
            <p:cNvPr id="43" name="Rectangle: Rounded Corners 42">
              <a:extLst>
                <a:ext uri="{FF2B5EF4-FFF2-40B4-BE49-F238E27FC236}">
                  <a16:creationId xmlns:a16="http://schemas.microsoft.com/office/drawing/2014/main" id="{D4F0721A-C295-AD2F-1C92-680F57C1251F}"/>
                </a:ext>
              </a:extLst>
            </p:cNvPr>
            <p:cNvSpPr/>
            <p:nvPr/>
          </p:nvSpPr>
          <p:spPr>
            <a:xfrm>
              <a:off x="1362270" y="671527"/>
              <a:ext cx="1249153" cy="1790717"/>
            </a:xfrm>
            <a:prstGeom prst="roundRect">
              <a:avLst>
                <a:gd name="adj" fmla="val 50000"/>
              </a:avLst>
            </a:prstGeom>
            <a:solidFill>
              <a:srgbClr val="0070C0">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4" name="TextBox 43">
              <a:extLst>
                <a:ext uri="{FF2B5EF4-FFF2-40B4-BE49-F238E27FC236}">
                  <a16:creationId xmlns:a16="http://schemas.microsoft.com/office/drawing/2014/main" id="{2C0654A8-32FA-DC74-8C3F-C829768F7C88}"/>
                </a:ext>
              </a:extLst>
            </p:cNvPr>
            <p:cNvSpPr txBox="1"/>
            <p:nvPr/>
          </p:nvSpPr>
          <p:spPr>
            <a:xfrm>
              <a:off x="1663574" y="1059054"/>
              <a:ext cx="646545" cy="1015663"/>
            </a:xfrm>
            <a:prstGeom prst="rect">
              <a:avLst/>
            </a:prstGeom>
            <a:noFill/>
          </p:spPr>
          <p:txBody>
            <a:bodyPr wrap="square" rtlCol="0">
              <a:spAutoFit/>
            </a:bodyPr>
            <a:lstStyle/>
            <a:p>
              <a:pPr algn="ctr"/>
              <a:r>
                <a:rPr lang="en-US" sz="6000" b="1" dirty="0">
                  <a:solidFill>
                    <a:schemeClr val="bg1"/>
                  </a:solidFill>
                  <a:latin typeface="Roboto" pitchFamily="2" charset="0"/>
                  <a:ea typeface="Roboto" pitchFamily="2" charset="0"/>
                </a:rPr>
                <a:t>4</a:t>
              </a:r>
              <a:endParaRPr lang="vi-VN" sz="6000" b="1" dirty="0">
                <a:solidFill>
                  <a:schemeClr val="bg1"/>
                </a:solidFill>
                <a:latin typeface="Roboto" pitchFamily="2" charset="0"/>
                <a:ea typeface="Roboto" pitchFamily="2" charset="0"/>
              </a:endParaRPr>
            </a:p>
          </p:txBody>
        </p:sp>
      </p:grpSp>
    </p:spTree>
    <p:extLst>
      <p:ext uri="{BB962C8B-B14F-4D97-AF65-F5344CB8AC3E}">
        <p14:creationId xmlns:p14="http://schemas.microsoft.com/office/powerpoint/2010/main" val="14459965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750"/>
                                        <p:tgtEl>
                                          <p:spTgt spid="48"/>
                                        </p:tgtEl>
                                      </p:cBhvr>
                                    </p:animEffect>
                                    <p:anim calcmode="lin" valueType="num">
                                      <p:cBhvr>
                                        <p:cTn id="13" dur="750" fill="hold"/>
                                        <p:tgtEl>
                                          <p:spTgt spid="48"/>
                                        </p:tgtEl>
                                        <p:attrNameLst>
                                          <p:attrName>ppt_x</p:attrName>
                                        </p:attrNameLst>
                                      </p:cBhvr>
                                      <p:tavLst>
                                        <p:tav tm="0">
                                          <p:val>
                                            <p:strVal val="#ppt_x"/>
                                          </p:val>
                                        </p:tav>
                                        <p:tav tm="100000">
                                          <p:val>
                                            <p:strVal val="#ppt_x"/>
                                          </p:val>
                                        </p:tav>
                                      </p:tavLst>
                                    </p:anim>
                                    <p:anim calcmode="lin" valueType="num">
                                      <p:cBhvr>
                                        <p:cTn id="14" dur="750" fill="hold"/>
                                        <p:tgtEl>
                                          <p:spTgt spid="4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5F6FF">
            <a:alpha val="44000"/>
          </a:srgbClr>
        </a:solidFill>
        <a:effectLst/>
      </p:bgPr>
    </p:bg>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8124D012-E02A-EB2A-2E00-AD7A01419345}"/>
              </a:ext>
            </a:extLst>
          </p:cNvPr>
          <p:cNvSpPr/>
          <p:nvPr/>
        </p:nvSpPr>
        <p:spPr>
          <a:xfrm>
            <a:off x="6095646" y="1673015"/>
            <a:ext cx="6096000" cy="3026746"/>
          </a:xfrm>
          <a:prstGeom prst="round2DiagRect">
            <a:avLst>
              <a:gd name="adj1" fmla="val 28613"/>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 name="Rectangle: Diagonal Corners Rounded 5">
            <a:extLst>
              <a:ext uri="{FF2B5EF4-FFF2-40B4-BE49-F238E27FC236}">
                <a16:creationId xmlns:a16="http://schemas.microsoft.com/office/drawing/2014/main" id="{38283111-7F74-5D7F-AD9B-563A89D0DB2C}"/>
              </a:ext>
            </a:extLst>
          </p:cNvPr>
          <p:cNvSpPr/>
          <p:nvPr/>
        </p:nvSpPr>
        <p:spPr>
          <a:xfrm flipH="1">
            <a:off x="-354" y="2165018"/>
            <a:ext cx="6096000" cy="4312863"/>
          </a:xfrm>
          <a:prstGeom prst="round2DiagRect">
            <a:avLst>
              <a:gd name="adj1" fmla="val 38106"/>
              <a:gd name="adj2" fmla="val 0"/>
            </a:avLst>
          </a:prstGeom>
          <a:solidFill>
            <a:srgbClr val="E5F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9" name="Group 8">
            <a:extLst>
              <a:ext uri="{FF2B5EF4-FFF2-40B4-BE49-F238E27FC236}">
                <a16:creationId xmlns:a16="http://schemas.microsoft.com/office/drawing/2014/main" id="{0647DBFF-0D0F-E812-E347-80D1141D81F3}"/>
              </a:ext>
            </a:extLst>
          </p:cNvPr>
          <p:cNvGrpSpPr/>
          <p:nvPr/>
        </p:nvGrpSpPr>
        <p:grpSpPr>
          <a:xfrm>
            <a:off x="165374" y="179606"/>
            <a:ext cx="6997426" cy="775675"/>
            <a:chOff x="557900" y="1532945"/>
            <a:chExt cx="6997426" cy="775675"/>
          </a:xfrm>
        </p:grpSpPr>
        <p:sp>
          <p:nvSpPr>
            <p:cNvPr id="11" name="Flowchart: Alternate Process 10">
              <a:extLst>
                <a:ext uri="{FF2B5EF4-FFF2-40B4-BE49-F238E27FC236}">
                  <a16:creationId xmlns:a16="http://schemas.microsoft.com/office/drawing/2014/main" id="{13E3625C-7EB8-2E84-5B64-648AD46D2117}"/>
                </a:ext>
              </a:extLst>
            </p:cNvPr>
            <p:cNvSpPr/>
            <p:nvPr/>
          </p:nvSpPr>
          <p:spPr>
            <a:xfrm>
              <a:off x="723514" y="1532945"/>
              <a:ext cx="6831812" cy="77567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2" name="Group 11">
              <a:extLst>
                <a:ext uri="{FF2B5EF4-FFF2-40B4-BE49-F238E27FC236}">
                  <a16:creationId xmlns:a16="http://schemas.microsoft.com/office/drawing/2014/main" id="{915CCDA6-4D00-EEC6-6A47-D6F8FC849293}"/>
                </a:ext>
              </a:extLst>
            </p:cNvPr>
            <p:cNvGrpSpPr/>
            <p:nvPr/>
          </p:nvGrpSpPr>
          <p:grpSpPr>
            <a:xfrm>
              <a:off x="557900" y="1532945"/>
              <a:ext cx="650400" cy="722432"/>
              <a:chOff x="828144" y="2242441"/>
              <a:chExt cx="650400" cy="722432"/>
            </a:xfrm>
          </p:grpSpPr>
          <p:sp>
            <p:nvSpPr>
              <p:cNvPr id="14" name="Rectangle 13">
                <a:extLst>
                  <a:ext uri="{FF2B5EF4-FFF2-40B4-BE49-F238E27FC236}">
                    <a16:creationId xmlns:a16="http://schemas.microsoft.com/office/drawing/2014/main" id="{A97B98CC-C111-F4FA-A15C-B4EBDA9D8D8B}"/>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5" name="Group 14">
                <a:extLst>
                  <a:ext uri="{FF2B5EF4-FFF2-40B4-BE49-F238E27FC236}">
                    <a16:creationId xmlns:a16="http://schemas.microsoft.com/office/drawing/2014/main" id="{E95ABB83-53F3-6FCC-AAA1-DB44525E53EC}"/>
                  </a:ext>
                </a:extLst>
              </p:cNvPr>
              <p:cNvGrpSpPr/>
              <p:nvPr/>
            </p:nvGrpSpPr>
            <p:grpSpPr>
              <a:xfrm>
                <a:off x="893525" y="2242441"/>
                <a:ext cx="585019" cy="630942"/>
                <a:chOff x="556301" y="1532945"/>
                <a:chExt cx="585019" cy="630942"/>
              </a:xfrm>
            </p:grpSpPr>
            <p:sp>
              <p:nvSpPr>
                <p:cNvPr id="16" name="Flowchart: Delay 15">
                  <a:extLst>
                    <a:ext uri="{FF2B5EF4-FFF2-40B4-BE49-F238E27FC236}">
                      <a16:creationId xmlns:a16="http://schemas.microsoft.com/office/drawing/2014/main" id="{F535C44D-8AB1-4BC9-8572-695E36E77B35}"/>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F41159F5-2DBE-B655-FDDF-E8CC22837282}"/>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4</a:t>
                  </a:r>
                  <a:endParaRPr lang="vi-VN" sz="3500" b="1" dirty="0">
                    <a:solidFill>
                      <a:schemeClr val="bg1"/>
                    </a:solidFill>
                    <a:latin typeface="Roboto" pitchFamily="2" charset="0"/>
                    <a:ea typeface="Roboto" pitchFamily="2" charset="0"/>
                  </a:endParaRPr>
                </a:p>
              </p:txBody>
            </p:sp>
          </p:grpSp>
        </p:grpSp>
        <p:sp>
          <p:nvSpPr>
            <p:cNvPr id="13" name="TextBox 12">
              <a:extLst>
                <a:ext uri="{FF2B5EF4-FFF2-40B4-BE49-F238E27FC236}">
                  <a16:creationId xmlns:a16="http://schemas.microsoft.com/office/drawing/2014/main" id="{7A645AF2-6EED-DE88-D97B-3F440B3D112A}"/>
                </a:ext>
              </a:extLst>
            </p:cNvPr>
            <p:cNvSpPr txBox="1"/>
            <p:nvPr/>
          </p:nvSpPr>
          <p:spPr>
            <a:xfrm>
              <a:off x="1267884" y="1733457"/>
              <a:ext cx="6287442"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PHÂN TÍCH ROI (RETURN ON INVESTMENT)</a:t>
              </a:r>
              <a:endParaRPr lang="vi-VN" sz="2000" b="1" dirty="0">
                <a:solidFill>
                  <a:srgbClr val="194794"/>
                </a:solidFill>
                <a:latin typeface="Roboto" pitchFamily="2" charset="0"/>
                <a:ea typeface="Roboto" pitchFamily="2" charset="0"/>
              </a:endParaRPr>
            </a:p>
          </p:txBody>
        </p:sp>
      </p:grpSp>
      <p:sp>
        <p:nvSpPr>
          <p:cNvPr id="18" name="TextBox 17">
            <a:extLst>
              <a:ext uri="{FF2B5EF4-FFF2-40B4-BE49-F238E27FC236}">
                <a16:creationId xmlns:a16="http://schemas.microsoft.com/office/drawing/2014/main" id="{36F8D9BE-A20C-C939-5151-4939D2004DAE}"/>
              </a:ext>
            </a:extLst>
          </p:cNvPr>
          <p:cNvSpPr txBox="1"/>
          <p:nvPr/>
        </p:nvSpPr>
        <p:spPr>
          <a:xfrm>
            <a:off x="578220" y="1174873"/>
            <a:ext cx="5047129" cy="338554"/>
          </a:xfrm>
          <a:prstGeom prst="rect">
            <a:avLst/>
          </a:prstGeom>
          <a:noFill/>
        </p:spPr>
        <p:txBody>
          <a:bodyPr wrap="square" rtlCol="0">
            <a:spAutoFit/>
          </a:bodyPr>
          <a:lstStyle/>
          <a:p>
            <a:r>
              <a:rPr lang="en-US" sz="1600" b="1" dirty="0">
                <a:solidFill>
                  <a:srgbClr val="194794"/>
                </a:solidFill>
                <a:latin typeface="Roboto" pitchFamily="2" charset="0"/>
                <a:ea typeface="Roboto" pitchFamily="2" charset="0"/>
              </a:rPr>
              <a:t>ROI TỪ GÓC NHÌN KHÁCH HÀNG DOANH NGHIỆP</a:t>
            </a:r>
            <a:r>
              <a:rPr lang="vi-VN" sz="1600" b="1" dirty="0">
                <a:solidFill>
                  <a:srgbClr val="194794"/>
                </a:solidFill>
                <a:latin typeface="Roboto" pitchFamily="2" charset="0"/>
                <a:ea typeface="Roboto" pitchFamily="2" charset="0"/>
              </a:rPr>
              <a:t> </a:t>
            </a:r>
          </a:p>
        </p:txBody>
      </p:sp>
      <p:sp>
        <p:nvSpPr>
          <p:cNvPr id="19" name="TextBox 18">
            <a:extLst>
              <a:ext uri="{FF2B5EF4-FFF2-40B4-BE49-F238E27FC236}">
                <a16:creationId xmlns:a16="http://schemas.microsoft.com/office/drawing/2014/main" id="{9EF0D9F3-DA40-C387-99C9-FE13483CDF4B}"/>
              </a:ext>
            </a:extLst>
          </p:cNvPr>
          <p:cNvSpPr txBox="1"/>
          <p:nvPr/>
        </p:nvSpPr>
        <p:spPr>
          <a:xfrm>
            <a:off x="251011" y="1665675"/>
            <a:ext cx="4662734" cy="307777"/>
          </a:xfrm>
          <a:prstGeom prst="rect">
            <a:avLst/>
          </a:prstGeom>
          <a:noFill/>
        </p:spPr>
        <p:txBody>
          <a:bodyPr wrap="square" rtlCol="0">
            <a:spAutoFit/>
          </a:bodyPr>
          <a:lstStyle/>
          <a:p>
            <a:r>
              <a:rPr lang="vi-VN" sz="1400" dirty="0">
                <a:solidFill>
                  <a:srgbClr val="194794"/>
                </a:solidFill>
                <a:latin typeface="Roboto" pitchFamily="2" charset="0"/>
                <a:ea typeface="Roboto" pitchFamily="2" charset="0"/>
              </a:rPr>
              <a:t>Giả định về các phi phí và </a:t>
            </a:r>
            <a:r>
              <a:rPr lang="en-US" sz="1400" dirty="0">
                <a:solidFill>
                  <a:srgbClr val="194794"/>
                </a:solidFill>
                <a:latin typeface="Roboto" pitchFamily="2" charset="0"/>
                <a:ea typeface="Roboto" pitchFamily="2" charset="0"/>
              </a:rPr>
              <a:t>t</a:t>
            </a:r>
            <a:r>
              <a:rPr lang="vi-VN" sz="1400" dirty="0">
                <a:solidFill>
                  <a:srgbClr val="194794"/>
                </a:solidFill>
                <a:latin typeface="Roboto" pitchFamily="2" charset="0"/>
                <a:ea typeface="Roboto" pitchFamily="2" charset="0"/>
              </a:rPr>
              <a:t>ổng chi phí triển khai giữa: </a:t>
            </a:r>
          </a:p>
        </p:txBody>
      </p:sp>
      <p:grpSp>
        <p:nvGrpSpPr>
          <p:cNvPr id="25" name="Group 24">
            <a:extLst>
              <a:ext uri="{FF2B5EF4-FFF2-40B4-BE49-F238E27FC236}">
                <a16:creationId xmlns:a16="http://schemas.microsoft.com/office/drawing/2014/main" id="{1C34CC1B-A650-56CB-CF5D-5F81A9F17426}"/>
              </a:ext>
            </a:extLst>
          </p:cNvPr>
          <p:cNvGrpSpPr/>
          <p:nvPr/>
        </p:nvGrpSpPr>
        <p:grpSpPr>
          <a:xfrm>
            <a:off x="128476" y="1115196"/>
            <a:ext cx="457908" cy="457908"/>
            <a:chOff x="128476" y="1115196"/>
            <a:chExt cx="457908" cy="457908"/>
          </a:xfrm>
        </p:grpSpPr>
        <p:sp>
          <p:nvSpPr>
            <p:cNvPr id="24" name="Rectangle 23">
              <a:extLst>
                <a:ext uri="{FF2B5EF4-FFF2-40B4-BE49-F238E27FC236}">
                  <a16:creationId xmlns:a16="http://schemas.microsoft.com/office/drawing/2014/main" id="{7F75ED77-BEC5-5BEE-05AF-2250077F872A}"/>
                </a:ext>
              </a:extLst>
            </p:cNvPr>
            <p:cNvSpPr/>
            <p:nvPr/>
          </p:nvSpPr>
          <p:spPr>
            <a:xfrm>
              <a:off x="251011" y="1205779"/>
              <a:ext cx="206873" cy="23755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21" name="Graphic 20" descr="Badge New with solid fill">
              <a:extLst>
                <a:ext uri="{FF2B5EF4-FFF2-40B4-BE49-F238E27FC236}">
                  <a16:creationId xmlns:a16="http://schemas.microsoft.com/office/drawing/2014/main" id="{32E26AED-3AC8-0E75-5CF4-A08CC60999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8476" y="1115196"/>
              <a:ext cx="457908" cy="457908"/>
            </a:xfrm>
            <a:prstGeom prst="rect">
              <a:avLst/>
            </a:prstGeom>
          </p:spPr>
        </p:pic>
      </p:grpSp>
      <p:grpSp>
        <p:nvGrpSpPr>
          <p:cNvPr id="26" name="Group 25">
            <a:extLst>
              <a:ext uri="{FF2B5EF4-FFF2-40B4-BE49-F238E27FC236}">
                <a16:creationId xmlns:a16="http://schemas.microsoft.com/office/drawing/2014/main" id="{1BF5AA0A-4CCE-762A-E186-E5A397120723}"/>
              </a:ext>
            </a:extLst>
          </p:cNvPr>
          <p:cNvGrpSpPr/>
          <p:nvPr/>
        </p:nvGrpSpPr>
        <p:grpSpPr>
          <a:xfrm>
            <a:off x="6810836" y="1774437"/>
            <a:ext cx="4650483" cy="453872"/>
            <a:chOff x="5148290" y="3071648"/>
            <a:chExt cx="4650483" cy="453872"/>
          </a:xfrm>
        </p:grpSpPr>
        <p:grpSp>
          <p:nvGrpSpPr>
            <p:cNvPr id="27" name="Group 26">
              <a:extLst>
                <a:ext uri="{FF2B5EF4-FFF2-40B4-BE49-F238E27FC236}">
                  <a16:creationId xmlns:a16="http://schemas.microsoft.com/office/drawing/2014/main" id="{164EF90B-7AEE-FD7B-7F92-9A5F8A7C7099}"/>
                </a:ext>
              </a:extLst>
            </p:cNvPr>
            <p:cNvGrpSpPr/>
            <p:nvPr/>
          </p:nvGrpSpPr>
          <p:grpSpPr>
            <a:xfrm>
              <a:off x="5148290" y="3071648"/>
              <a:ext cx="4650483" cy="453872"/>
              <a:chOff x="425059" y="4807011"/>
              <a:chExt cx="4650483" cy="453872"/>
            </a:xfrm>
          </p:grpSpPr>
          <p:sp>
            <p:nvSpPr>
              <p:cNvPr id="29" name="Rectangle: Rounded Corners 28">
                <a:extLst>
                  <a:ext uri="{FF2B5EF4-FFF2-40B4-BE49-F238E27FC236}">
                    <a16:creationId xmlns:a16="http://schemas.microsoft.com/office/drawing/2014/main" id="{3B1464C1-0FA8-D784-697B-7985BA2AC9A1}"/>
                  </a:ext>
                </a:extLst>
              </p:cNvPr>
              <p:cNvSpPr/>
              <p:nvPr/>
            </p:nvSpPr>
            <p:spPr>
              <a:xfrm>
                <a:off x="470680" y="4864253"/>
                <a:ext cx="4604862" cy="39663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0" name="Graphic 29" descr="Badge New with solid fill">
                <a:extLst>
                  <a:ext uri="{FF2B5EF4-FFF2-40B4-BE49-F238E27FC236}">
                    <a16:creationId xmlns:a16="http://schemas.microsoft.com/office/drawing/2014/main" id="{0CEE3E8F-8F0F-BF94-4028-5C7CC4AD601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5059" y="4807011"/>
                <a:ext cx="260833" cy="260833"/>
              </a:xfrm>
              <a:prstGeom prst="rect">
                <a:avLst/>
              </a:prstGeom>
            </p:spPr>
          </p:pic>
        </p:grpSp>
        <p:sp>
          <p:nvSpPr>
            <p:cNvPr id="28" name="TextBox 27">
              <a:extLst>
                <a:ext uri="{FF2B5EF4-FFF2-40B4-BE49-F238E27FC236}">
                  <a16:creationId xmlns:a16="http://schemas.microsoft.com/office/drawing/2014/main" id="{CA6FD21C-BAFE-0DAC-E3A7-7BC9F9A3F6D4}"/>
                </a:ext>
              </a:extLst>
            </p:cNvPr>
            <p:cNvSpPr txBox="1"/>
            <p:nvPr/>
          </p:nvSpPr>
          <p:spPr>
            <a:xfrm>
              <a:off x="5454745" y="3164697"/>
              <a:ext cx="3892100"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Chi phí khi dùng </a:t>
              </a:r>
              <a:r>
                <a:rPr lang="en-US" sz="1400" b="1" dirty="0" err="1">
                  <a:solidFill>
                    <a:schemeClr val="bg1"/>
                  </a:solidFill>
                  <a:latin typeface="Roboto" pitchFamily="2" charset="0"/>
                  <a:ea typeface="Roboto" pitchFamily="2" charset="0"/>
                </a:rPr>
                <a:t>GoPaperless</a:t>
              </a:r>
              <a:r>
                <a:rPr lang="en-US" sz="1400" b="1" dirty="0">
                  <a:solidFill>
                    <a:schemeClr val="bg1"/>
                  </a:solidFill>
                  <a:latin typeface="Roboto" pitchFamily="2" charset="0"/>
                  <a:ea typeface="Roboto" pitchFamily="2" charset="0"/>
                </a:rPr>
                <a:t> </a:t>
              </a:r>
              <a:r>
                <a:rPr lang="en-US" sz="1400" b="1" dirty="0" err="1">
                  <a:solidFill>
                    <a:schemeClr val="bg1"/>
                  </a:solidFill>
                  <a:latin typeface="Roboto" pitchFamily="2" charset="0"/>
                  <a:ea typeface="Roboto" pitchFamily="2" charset="0"/>
                </a:rPr>
                <a:t>HĐLĐ</a:t>
              </a:r>
              <a:r>
                <a:rPr lang="en-US" sz="1400" b="1" dirty="0">
                  <a:solidFill>
                    <a:schemeClr val="bg1"/>
                  </a:solidFill>
                  <a:latin typeface="Roboto" pitchFamily="2" charset="0"/>
                  <a:ea typeface="Roboto" pitchFamily="2" charset="0"/>
                </a:rPr>
                <a:t> điện tử</a:t>
              </a:r>
              <a:endParaRPr lang="vi-VN" sz="1400" b="1" dirty="0">
                <a:solidFill>
                  <a:schemeClr val="bg1"/>
                </a:solidFill>
                <a:latin typeface="Roboto" pitchFamily="2" charset="0"/>
                <a:ea typeface="Roboto" pitchFamily="2" charset="0"/>
              </a:endParaRPr>
            </a:p>
          </p:txBody>
        </p:sp>
      </p:grpSp>
      <p:grpSp>
        <p:nvGrpSpPr>
          <p:cNvPr id="31" name="Group 30">
            <a:extLst>
              <a:ext uri="{FF2B5EF4-FFF2-40B4-BE49-F238E27FC236}">
                <a16:creationId xmlns:a16="http://schemas.microsoft.com/office/drawing/2014/main" id="{A68296B0-AFAE-EB2A-BABF-E62336662B28}"/>
              </a:ext>
            </a:extLst>
          </p:cNvPr>
          <p:cNvGrpSpPr/>
          <p:nvPr/>
        </p:nvGrpSpPr>
        <p:grpSpPr>
          <a:xfrm>
            <a:off x="1445163" y="2239850"/>
            <a:ext cx="4180186" cy="453872"/>
            <a:chOff x="5148290" y="3071648"/>
            <a:chExt cx="4180186" cy="453872"/>
          </a:xfrm>
        </p:grpSpPr>
        <p:grpSp>
          <p:nvGrpSpPr>
            <p:cNvPr id="32" name="Group 31">
              <a:extLst>
                <a:ext uri="{FF2B5EF4-FFF2-40B4-BE49-F238E27FC236}">
                  <a16:creationId xmlns:a16="http://schemas.microsoft.com/office/drawing/2014/main" id="{BFBAE790-FBE9-6184-D6B6-A841AB7DF79C}"/>
                </a:ext>
              </a:extLst>
            </p:cNvPr>
            <p:cNvGrpSpPr/>
            <p:nvPr/>
          </p:nvGrpSpPr>
          <p:grpSpPr>
            <a:xfrm>
              <a:off x="5148290" y="3071648"/>
              <a:ext cx="4180185" cy="453872"/>
              <a:chOff x="425059" y="4807011"/>
              <a:chExt cx="4180185" cy="453872"/>
            </a:xfrm>
          </p:grpSpPr>
          <p:sp>
            <p:nvSpPr>
              <p:cNvPr id="34" name="Rectangle: Rounded Corners 33">
                <a:extLst>
                  <a:ext uri="{FF2B5EF4-FFF2-40B4-BE49-F238E27FC236}">
                    <a16:creationId xmlns:a16="http://schemas.microsoft.com/office/drawing/2014/main" id="{A12F5E4D-88B4-19F9-56E0-0090F821C933}"/>
                  </a:ext>
                </a:extLst>
              </p:cNvPr>
              <p:cNvSpPr/>
              <p:nvPr/>
            </p:nvSpPr>
            <p:spPr>
              <a:xfrm>
                <a:off x="470680" y="4864253"/>
                <a:ext cx="4134564" cy="396630"/>
              </a:xfrm>
              <a:prstGeom prst="roundRect">
                <a:avLst/>
              </a:prstGeom>
              <a:solidFill>
                <a:srgbClr val="3064BB"/>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5" name="Graphic 34" descr="Badge New with solid fill">
                <a:extLst>
                  <a:ext uri="{FF2B5EF4-FFF2-40B4-BE49-F238E27FC236}">
                    <a16:creationId xmlns:a16="http://schemas.microsoft.com/office/drawing/2014/main" id="{13BC7E01-461D-1EE4-314D-0B395C040C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5059" y="4807011"/>
                <a:ext cx="260833" cy="260833"/>
              </a:xfrm>
              <a:prstGeom prst="rect">
                <a:avLst/>
              </a:prstGeom>
            </p:spPr>
          </p:pic>
        </p:grpSp>
        <p:sp>
          <p:nvSpPr>
            <p:cNvPr id="33" name="TextBox 32">
              <a:extLst>
                <a:ext uri="{FF2B5EF4-FFF2-40B4-BE49-F238E27FC236}">
                  <a16:creationId xmlns:a16="http://schemas.microsoft.com/office/drawing/2014/main" id="{34C4F261-B057-7730-ED9C-3E3063C0B6E9}"/>
                </a:ext>
              </a:extLst>
            </p:cNvPr>
            <p:cNvSpPr txBox="1"/>
            <p:nvPr/>
          </p:nvSpPr>
          <p:spPr>
            <a:xfrm>
              <a:off x="5454746" y="3164697"/>
              <a:ext cx="3873730" cy="307777"/>
            </a:xfrm>
            <a:prstGeom prst="rect">
              <a:avLst/>
            </a:prstGeom>
            <a:noFill/>
          </p:spPr>
          <p:txBody>
            <a:bodyPr wrap="square" rtlCol="0">
              <a:spAutoFit/>
            </a:bodyPr>
            <a:lstStyle/>
            <a:p>
              <a:r>
                <a:rPr lang="en-US" sz="1400" b="1" dirty="0">
                  <a:solidFill>
                    <a:schemeClr val="bg1"/>
                  </a:solidFill>
                  <a:latin typeface="Roboto" pitchFamily="2" charset="0"/>
                  <a:ea typeface="Roboto" pitchFamily="2" charset="0"/>
                </a:rPr>
                <a:t>Chi phí khi dùng </a:t>
              </a:r>
              <a:r>
                <a:rPr lang="en-US" sz="1400" b="1" dirty="0" err="1">
                  <a:solidFill>
                    <a:schemeClr val="bg1"/>
                  </a:solidFill>
                  <a:latin typeface="Roboto" pitchFamily="2" charset="0"/>
                  <a:ea typeface="Roboto" pitchFamily="2" charset="0"/>
                </a:rPr>
                <a:t>HĐLĐ</a:t>
              </a:r>
              <a:r>
                <a:rPr lang="en-US" sz="1400" b="1" dirty="0">
                  <a:solidFill>
                    <a:schemeClr val="bg1"/>
                  </a:solidFill>
                  <a:latin typeface="Roboto" pitchFamily="2" charset="0"/>
                  <a:ea typeface="Roboto" pitchFamily="2" charset="0"/>
                </a:rPr>
                <a:t> giấy</a:t>
              </a:r>
              <a:endParaRPr lang="vi-VN" sz="1400" b="1" dirty="0">
                <a:solidFill>
                  <a:schemeClr val="bg1"/>
                </a:solidFill>
                <a:latin typeface="Roboto" pitchFamily="2" charset="0"/>
                <a:ea typeface="Roboto" pitchFamily="2" charset="0"/>
              </a:endParaRPr>
            </a:p>
          </p:txBody>
        </p:sp>
      </p:grpSp>
      <p:grpSp>
        <p:nvGrpSpPr>
          <p:cNvPr id="44" name="Group 43">
            <a:extLst>
              <a:ext uri="{FF2B5EF4-FFF2-40B4-BE49-F238E27FC236}">
                <a16:creationId xmlns:a16="http://schemas.microsoft.com/office/drawing/2014/main" id="{F9378406-B7E7-EC04-15AE-D4289EFD5613}"/>
              </a:ext>
            </a:extLst>
          </p:cNvPr>
          <p:cNvGrpSpPr/>
          <p:nvPr/>
        </p:nvGrpSpPr>
        <p:grpSpPr>
          <a:xfrm>
            <a:off x="330988" y="2901815"/>
            <a:ext cx="5169481" cy="607064"/>
            <a:chOff x="364129" y="2901815"/>
            <a:chExt cx="5169481" cy="607064"/>
          </a:xfrm>
        </p:grpSpPr>
        <p:grpSp>
          <p:nvGrpSpPr>
            <p:cNvPr id="38" name="Group 37">
              <a:extLst>
                <a:ext uri="{FF2B5EF4-FFF2-40B4-BE49-F238E27FC236}">
                  <a16:creationId xmlns:a16="http://schemas.microsoft.com/office/drawing/2014/main" id="{B3FF63F8-4DB6-9652-F7DE-6A7C60B84074}"/>
                </a:ext>
              </a:extLst>
            </p:cNvPr>
            <p:cNvGrpSpPr/>
            <p:nvPr/>
          </p:nvGrpSpPr>
          <p:grpSpPr>
            <a:xfrm>
              <a:off x="364129" y="2901815"/>
              <a:ext cx="5169481" cy="276999"/>
              <a:chOff x="364129" y="2901815"/>
              <a:chExt cx="5169481" cy="276999"/>
            </a:xfrm>
          </p:grpSpPr>
          <p:sp>
            <p:nvSpPr>
              <p:cNvPr id="36" name="TextBox 35">
                <a:extLst>
                  <a:ext uri="{FF2B5EF4-FFF2-40B4-BE49-F238E27FC236}">
                    <a16:creationId xmlns:a16="http://schemas.microsoft.com/office/drawing/2014/main" id="{56E3876D-8137-5C7B-5661-2FF543B760D0}"/>
                  </a:ext>
                </a:extLst>
              </p:cNvPr>
              <p:cNvSpPr txBox="1"/>
              <p:nvPr/>
            </p:nvSpPr>
            <p:spPr>
              <a:xfrm>
                <a:off x="586384" y="2901815"/>
                <a:ext cx="4947226"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In ấn và lưu trữ:</a:t>
                </a:r>
                <a:endParaRPr lang="vi-VN" sz="1200" dirty="0">
                  <a:solidFill>
                    <a:srgbClr val="194794"/>
                  </a:solidFill>
                  <a:latin typeface="Roboto" pitchFamily="2" charset="0"/>
                  <a:ea typeface="Roboto" pitchFamily="2" charset="0"/>
                </a:endParaRPr>
              </a:p>
            </p:txBody>
          </p:sp>
          <p:pic>
            <p:nvPicPr>
              <p:cNvPr id="37" name="Graphic 36" descr="Badge Tick1 with solid fill">
                <a:extLst>
                  <a:ext uri="{FF2B5EF4-FFF2-40B4-BE49-F238E27FC236}">
                    <a16:creationId xmlns:a16="http://schemas.microsoft.com/office/drawing/2014/main" id="{AE093672-98DA-0890-58E7-DB9C02BA6B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4129" y="2950315"/>
                <a:ext cx="180000" cy="180000"/>
              </a:xfrm>
              <a:prstGeom prst="rect">
                <a:avLst/>
              </a:prstGeom>
            </p:spPr>
          </p:pic>
        </p:grpSp>
        <p:sp>
          <p:nvSpPr>
            <p:cNvPr id="42" name="TextBox 41">
              <a:extLst>
                <a:ext uri="{FF2B5EF4-FFF2-40B4-BE49-F238E27FC236}">
                  <a16:creationId xmlns:a16="http://schemas.microsoft.com/office/drawing/2014/main" id="{C3FCC2F0-9854-3E0F-AE44-543331867803}"/>
                </a:ext>
              </a:extLst>
            </p:cNvPr>
            <p:cNvSpPr txBox="1"/>
            <p:nvPr/>
          </p:nvSpPr>
          <p:spPr>
            <a:xfrm>
              <a:off x="586384" y="3231880"/>
              <a:ext cx="4947226"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15.000 VND/bộ x 3.000 bộ ≈ 45.000.000 VND/năm.</a:t>
              </a:r>
              <a:endParaRPr lang="vi-VN" sz="1200" dirty="0">
                <a:solidFill>
                  <a:srgbClr val="194794"/>
                </a:solidFill>
                <a:latin typeface="Roboto" pitchFamily="2" charset="0"/>
                <a:ea typeface="Roboto" pitchFamily="2" charset="0"/>
              </a:endParaRPr>
            </a:p>
          </p:txBody>
        </p:sp>
      </p:grpSp>
      <p:grpSp>
        <p:nvGrpSpPr>
          <p:cNvPr id="45" name="Group 44">
            <a:extLst>
              <a:ext uri="{FF2B5EF4-FFF2-40B4-BE49-F238E27FC236}">
                <a16:creationId xmlns:a16="http://schemas.microsoft.com/office/drawing/2014/main" id="{7BBC1146-836B-E9F7-F2DC-34EFEE637257}"/>
              </a:ext>
            </a:extLst>
          </p:cNvPr>
          <p:cNvGrpSpPr/>
          <p:nvPr/>
        </p:nvGrpSpPr>
        <p:grpSpPr>
          <a:xfrm>
            <a:off x="330988" y="3638019"/>
            <a:ext cx="5203818" cy="599923"/>
            <a:chOff x="330988" y="3638019"/>
            <a:chExt cx="5203818" cy="599923"/>
          </a:xfrm>
        </p:grpSpPr>
        <p:grpSp>
          <p:nvGrpSpPr>
            <p:cNvPr id="39" name="Group 38">
              <a:extLst>
                <a:ext uri="{FF2B5EF4-FFF2-40B4-BE49-F238E27FC236}">
                  <a16:creationId xmlns:a16="http://schemas.microsoft.com/office/drawing/2014/main" id="{EC17973C-7F15-7AB1-390E-264A137F7BF7}"/>
                </a:ext>
              </a:extLst>
            </p:cNvPr>
            <p:cNvGrpSpPr/>
            <p:nvPr/>
          </p:nvGrpSpPr>
          <p:grpSpPr>
            <a:xfrm>
              <a:off x="330988" y="3638019"/>
              <a:ext cx="5203818" cy="276999"/>
              <a:chOff x="364129" y="2897408"/>
              <a:chExt cx="5203818" cy="276999"/>
            </a:xfrm>
          </p:grpSpPr>
          <p:sp>
            <p:nvSpPr>
              <p:cNvPr id="40" name="TextBox 39">
                <a:extLst>
                  <a:ext uri="{FF2B5EF4-FFF2-40B4-BE49-F238E27FC236}">
                    <a16:creationId xmlns:a16="http://schemas.microsoft.com/office/drawing/2014/main" id="{70A7F2BE-BCF9-5978-F4C6-E978C8B4B131}"/>
                  </a:ext>
                </a:extLst>
              </p:cNvPr>
              <p:cNvSpPr txBox="1"/>
              <p:nvPr/>
            </p:nvSpPr>
            <p:spPr>
              <a:xfrm>
                <a:off x="620721" y="2897408"/>
                <a:ext cx="4947226"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Chuyển phát/bưu chính (giả sử 50% cần gửi):</a:t>
                </a:r>
                <a:endParaRPr lang="vi-VN" sz="1200" dirty="0">
                  <a:solidFill>
                    <a:srgbClr val="194794"/>
                  </a:solidFill>
                  <a:latin typeface="Roboto" pitchFamily="2" charset="0"/>
                  <a:ea typeface="Roboto" pitchFamily="2" charset="0"/>
                </a:endParaRPr>
              </a:p>
            </p:txBody>
          </p:sp>
          <p:pic>
            <p:nvPicPr>
              <p:cNvPr id="41" name="Graphic 40" descr="Badge Tick1 with solid fill">
                <a:extLst>
                  <a:ext uri="{FF2B5EF4-FFF2-40B4-BE49-F238E27FC236}">
                    <a16:creationId xmlns:a16="http://schemas.microsoft.com/office/drawing/2014/main" id="{05F9E45B-FA1E-592F-8F02-D70751A4E4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4129" y="2950315"/>
                <a:ext cx="180000" cy="180000"/>
              </a:xfrm>
              <a:prstGeom prst="rect">
                <a:avLst/>
              </a:prstGeom>
            </p:spPr>
          </p:pic>
        </p:grpSp>
        <p:sp>
          <p:nvSpPr>
            <p:cNvPr id="43" name="TextBox 42">
              <a:extLst>
                <a:ext uri="{FF2B5EF4-FFF2-40B4-BE49-F238E27FC236}">
                  <a16:creationId xmlns:a16="http://schemas.microsoft.com/office/drawing/2014/main" id="{E7E3352F-3E21-8DAD-049F-7C2B5A166902}"/>
                </a:ext>
              </a:extLst>
            </p:cNvPr>
            <p:cNvSpPr txBox="1"/>
            <p:nvPr/>
          </p:nvSpPr>
          <p:spPr>
            <a:xfrm>
              <a:off x="586384" y="3960943"/>
              <a:ext cx="4947226"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1.500 bộ x 35.000 VND/bộ ≈ 52.500.000 VND/năm.</a:t>
              </a:r>
              <a:endParaRPr lang="vi-VN" sz="1200" dirty="0">
                <a:solidFill>
                  <a:srgbClr val="194794"/>
                </a:solidFill>
                <a:latin typeface="Roboto" pitchFamily="2" charset="0"/>
                <a:ea typeface="Roboto" pitchFamily="2" charset="0"/>
              </a:endParaRPr>
            </a:p>
          </p:txBody>
        </p:sp>
      </p:grpSp>
      <p:grpSp>
        <p:nvGrpSpPr>
          <p:cNvPr id="46" name="Group 45">
            <a:extLst>
              <a:ext uri="{FF2B5EF4-FFF2-40B4-BE49-F238E27FC236}">
                <a16:creationId xmlns:a16="http://schemas.microsoft.com/office/drawing/2014/main" id="{D5D34F08-A38D-5B71-80E1-377F2DC05888}"/>
              </a:ext>
            </a:extLst>
          </p:cNvPr>
          <p:cNvGrpSpPr/>
          <p:nvPr/>
        </p:nvGrpSpPr>
        <p:grpSpPr>
          <a:xfrm>
            <a:off x="354447" y="4367082"/>
            <a:ext cx="5203818" cy="784589"/>
            <a:chOff x="330988" y="3638019"/>
            <a:chExt cx="5203818" cy="784589"/>
          </a:xfrm>
        </p:grpSpPr>
        <p:grpSp>
          <p:nvGrpSpPr>
            <p:cNvPr id="47" name="Group 46">
              <a:extLst>
                <a:ext uri="{FF2B5EF4-FFF2-40B4-BE49-F238E27FC236}">
                  <a16:creationId xmlns:a16="http://schemas.microsoft.com/office/drawing/2014/main" id="{E22A30CA-F5A4-F8DD-87A1-644FD761542C}"/>
                </a:ext>
              </a:extLst>
            </p:cNvPr>
            <p:cNvGrpSpPr/>
            <p:nvPr/>
          </p:nvGrpSpPr>
          <p:grpSpPr>
            <a:xfrm>
              <a:off x="330988" y="3638019"/>
              <a:ext cx="5203818" cy="276999"/>
              <a:chOff x="364129" y="2897408"/>
              <a:chExt cx="5203818" cy="276999"/>
            </a:xfrm>
          </p:grpSpPr>
          <p:sp>
            <p:nvSpPr>
              <p:cNvPr id="49" name="TextBox 48">
                <a:extLst>
                  <a:ext uri="{FF2B5EF4-FFF2-40B4-BE49-F238E27FC236}">
                    <a16:creationId xmlns:a16="http://schemas.microsoft.com/office/drawing/2014/main" id="{86BF0E8B-4B69-C1BF-C877-244FF6F2B99D}"/>
                  </a:ext>
                </a:extLst>
              </p:cNvPr>
              <p:cNvSpPr txBox="1"/>
              <p:nvPr/>
            </p:nvSpPr>
            <p:spPr>
              <a:xfrm>
                <a:off x="620721" y="2897408"/>
                <a:ext cx="4947226"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Nhân sự xử lý thủ công:</a:t>
                </a:r>
                <a:endParaRPr lang="vi-VN" sz="1200" dirty="0">
                  <a:solidFill>
                    <a:srgbClr val="194794"/>
                  </a:solidFill>
                  <a:latin typeface="Roboto" pitchFamily="2" charset="0"/>
                  <a:ea typeface="Roboto" pitchFamily="2" charset="0"/>
                </a:endParaRPr>
              </a:p>
            </p:txBody>
          </p:sp>
          <p:pic>
            <p:nvPicPr>
              <p:cNvPr id="50" name="Graphic 49" descr="Badge Tick1 with solid fill">
                <a:extLst>
                  <a:ext uri="{FF2B5EF4-FFF2-40B4-BE49-F238E27FC236}">
                    <a16:creationId xmlns:a16="http://schemas.microsoft.com/office/drawing/2014/main" id="{30E2ED85-09F8-CC3F-FC21-61C277B0AA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4129" y="2950315"/>
                <a:ext cx="180000" cy="180000"/>
              </a:xfrm>
              <a:prstGeom prst="rect">
                <a:avLst/>
              </a:prstGeom>
            </p:spPr>
          </p:pic>
        </p:grpSp>
        <p:sp>
          <p:nvSpPr>
            <p:cNvPr id="48" name="TextBox 47">
              <a:extLst>
                <a:ext uri="{FF2B5EF4-FFF2-40B4-BE49-F238E27FC236}">
                  <a16:creationId xmlns:a16="http://schemas.microsoft.com/office/drawing/2014/main" id="{2197BC78-BEE7-5F06-8281-50E939975D49}"/>
                </a:ext>
              </a:extLst>
            </p:cNvPr>
            <p:cNvSpPr txBox="1"/>
            <p:nvPr/>
          </p:nvSpPr>
          <p:spPr>
            <a:xfrm>
              <a:off x="586384" y="3960943"/>
              <a:ext cx="4947226"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1 nhân sự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toàn thời gian với chi phí 15.000.000 VND/tháng, giả định 50% thời gian cho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 90.000.000 VND/năm.</a:t>
              </a:r>
              <a:endParaRPr lang="vi-VN" sz="1200" dirty="0">
                <a:solidFill>
                  <a:srgbClr val="194794"/>
                </a:solidFill>
                <a:latin typeface="Roboto" pitchFamily="2" charset="0"/>
                <a:ea typeface="Roboto" pitchFamily="2" charset="0"/>
              </a:endParaRPr>
            </a:p>
          </p:txBody>
        </p:sp>
      </p:grpSp>
      <p:sp>
        <p:nvSpPr>
          <p:cNvPr id="51" name="Rectangle: Diagonal Corners Rounded 50">
            <a:extLst>
              <a:ext uri="{FF2B5EF4-FFF2-40B4-BE49-F238E27FC236}">
                <a16:creationId xmlns:a16="http://schemas.microsoft.com/office/drawing/2014/main" id="{4D8F8B40-D21E-1495-6153-38216F7786AD}"/>
              </a:ext>
            </a:extLst>
          </p:cNvPr>
          <p:cNvSpPr/>
          <p:nvPr/>
        </p:nvSpPr>
        <p:spPr>
          <a:xfrm>
            <a:off x="2647988" y="5561301"/>
            <a:ext cx="2742182" cy="460917"/>
          </a:xfrm>
          <a:prstGeom prst="round2DiagRect">
            <a:avLst>
              <a:gd name="adj1" fmla="val 44166"/>
              <a:gd name="adj2" fmla="val 50000"/>
            </a:avLst>
          </a:prstGeom>
          <a:gradFill>
            <a:gsLst>
              <a:gs pos="0">
                <a:schemeClr val="accent1">
                  <a:lumMod val="45000"/>
                  <a:lumOff val="55000"/>
                </a:schemeClr>
              </a:gs>
              <a:gs pos="83000">
                <a:srgbClr val="3064BB"/>
              </a:gs>
            </a:gsLst>
            <a:lin ang="66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4" name="Graphic 53" descr="Arrow Right with solid fill">
            <a:extLst>
              <a:ext uri="{FF2B5EF4-FFF2-40B4-BE49-F238E27FC236}">
                <a16:creationId xmlns:a16="http://schemas.microsoft.com/office/drawing/2014/main" id="{1C2104F5-3E2A-1D4D-D9F1-5A29D30074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29987" y="5482085"/>
            <a:ext cx="495561" cy="654564"/>
          </a:xfrm>
          <a:prstGeom prst="rect">
            <a:avLst/>
          </a:prstGeom>
        </p:spPr>
      </p:pic>
      <p:sp>
        <p:nvSpPr>
          <p:cNvPr id="55" name="TextBox 54">
            <a:extLst>
              <a:ext uri="{FF2B5EF4-FFF2-40B4-BE49-F238E27FC236}">
                <a16:creationId xmlns:a16="http://schemas.microsoft.com/office/drawing/2014/main" id="{58FE30B7-0D7A-40F6-4927-FB7AE158D540}"/>
              </a:ext>
            </a:extLst>
          </p:cNvPr>
          <p:cNvSpPr txBox="1"/>
          <p:nvPr/>
        </p:nvSpPr>
        <p:spPr>
          <a:xfrm>
            <a:off x="2974181" y="5637871"/>
            <a:ext cx="2089797"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187,500,000 </a:t>
            </a:r>
            <a:r>
              <a:rPr lang="en-US" sz="1400" b="1" dirty="0" err="1">
                <a:solidFill>
                  <a:schemeClr val="bg1"/>
                </a:solidFill>
                <a:latin typeface="Roboto" pitchFamily="2" charset="0"/>
                <a:ea typeface="Roboto" pitchFamily="2" charset="0"/>
              </a:rPr>
              <a:t>VNĐ</a:t>
            </a:r>
            <a:r>
              <a:rPr lang="en-US" sz="1400" b="1" dirty="0">
                <a:solidFill>
                  <a:schemeClr val="bg1"/>
                </a:solidFill>
                <a:latin typeface="Roboto" pitchFamily="2" charset="0"/>
                <a:ea typeface="Roboto" pitchFamily="2" charset="0"/>
              </a:rPr>
              <a:t>/năm</a:t>
            </a:r>
            <a:endParaRPr lang="vi-VN" sz="1400" b="1" dirty="0">
              <a:solidFill>
                <a:schemeClr val="bg1"/>
              </a:solidFill>
              <a:latin typeface="Roboto" pitchFamily="2" charset="0"/>
              <a:ea typeface="Roboto" pitchFamily="2" charset="0"/>
            </a:endParaRPr>
          </a:p>
        </p:txBody>
      </p:sp>
      <p:sp>
        <p:nvSpPr>
          <p:cNvPr id="56" name="TextBox 55">
            <a:extLst>
              <a:ext uri="{FF2B5EF4-FFF2-40B4-BE49-F238E27FC236}">
                <a16:creationId xmlns:a16="http://schemas.microsoft.com/office/drawing/2014/main" id="{A1800201-C0F8-C6BA-9377-FD9D94E2C75F}"/>
              </a:ext>
            </a:extLst>
          </p:cNvPr>
          <p:cNvSpPr txBox="1"/>
          <p:nvPr/>
        </p:nvSpPr>
        <p:spPr>
          <a:xfrm>
            <a:off x="3505865" y="5215275"/>
            <a:ext cx="1884305" cy="276999"/>
          </a:xfrm>
          <a:prstGeom prst="rect">
            <a:avLst/>
          </a:prstGeom>
          <a:noFill/>
        </p:spPr>
        <p:txBody>
          <a:bodyPr wrap="square" rtlCol="0">
            <a:spAutoFit/>
          </a:bodyPr>
          <a:lstStyle/>
          <a:p>
            <a:pPr algn="r"/>
            <a:r>
              <a:rPr lang="en-US" sz="1200" b="1" dirty="0">
                <a:solidFill>
                  <a:srgbClr val="194794"/>
                </a:solidFill>
                <a:latin typeface="Roboto" pitchFamily="2" charset="0"/>
                <a:ea typeface="Roboto" pitchFamily="2" charset="0"/>
              </a:rPr>
              <a:t>Tổng chi phí ước tính</a:t>
            </a:r>
            <a:endParaRPr lang="vi-VN" sz="1200" b="1" dirty="0">
              <a:solidFill>
                <a:srgbClr val="194794"/>
              </a:solidFill>
              <a:latin typeface="Roboto" pitchFamily="2" charset="0"/>
              <a:ea typeface="Roboto" pitchFamily="2" charset="0"/>
            </a:endParaRPr>
          </a:p>
        </p:txBody>
      </p:sp>
      <p:sp>
        <p:nvSpPr>
          <p:cNvPr id="57" name="TextBox 56">
            <a:extLst>
              <a:ext uri="{FF2B5EF4-FFF2-40B4-BE49-F238E27FC236}">
                <a16:creationId xmlns:a16="http://schemas.microsoft.com/office/drawing/2014/main" id="{2DB8B4AC-5CB3-8329-D74C-9B2AB7C85D38}"/>
              </a:ext>
            </a:extLst>
          </p:cNvPr>
          <p:cNvSpPr txBox="1"/>
          <p:nvPr/>
        </p:nvSpPr>
        <p:spPr>
          <a:xfrm>
            <a:off x="2899187" y="6096896"/>
            <a:ext cx="2496997" cy="276999"/>
          </a:xfrm>
          <a:prstGeom prst="rect">
            <a:avLst/>
          </a:prstGeom>
          <a:noFill/>
        </p:spPr>
        <p:txBody>
          <a:bodyPr wrap="square" rtlCol="0">
            <a:spAutoFit/>
          </a:bodyPr>
          <a:lstStyle/>
          <a:p>
            <a:pPr algn="r"/>
            <a:r>
              <a:rPr lang="en-US" sz="1200" i="1" dirty="0">
                <a:solidFill>
                  <a:srgbClr val="194794"/>
                </a:solidFill>
                <a:latin typeface="Roboto" pitchFamily="2" charset="0"/>
                <a:ea typeface="Roboto" pitchFamily="2" charset="0"/>
              </a:rPr>
              <a:t>(chưa tính rủi ro và chi phí cơ hội).</a:t>
            </a:r>
            <a:endParaRPr lang="vi-VN" sz="1200" i="1" dirty="0">
              <a:solidFill>
                <a:srgbClr val="194794"/>
              </a:solidFill>
              <a:latin typeface="Roboto" pitchFamily="2" charset="0"/>
              <a:ea typeface="Roboto" pitchFamily="2" charset="0"/>
            </a:endParaRPr>
          </a:p>
        </p:txBody>
      </p:sp>
      <p:grpSp>
        <p:nvGrpSpPr>
          <p:cNvPr id="58" name="Group 57">
            <a:extLst>
              <a:ext uri="{FF2B5EF4-FFF2-40B4-BE49-F238E27FC236}">
                <a16:creationId xmlns:a16="http://schemas.microsoft.com/office/drawing/2014/main" id="{FC90F870-1159-4897-5C86-A276C2BA89C6}"/>
              </a:ext>
            </a:extLst>
          </p:cNvPr>
          <p:cNvGrpSpPr/>
          <p:nvPr/>
        </p:nvGrpSpPr>
        <p:grpSpPr>
          <a:xfrm>
            <a:off x="7116486" y="2405564"/>
            <a:ext cx="4909258" cy="607064"/>
            <a:chOff x="364129" y="2901815"/>
            <a:chExt cx="4909258" cy="607064"/>
          </a:xfrm>
        </p:grpSpPr>
        <p:grpSp>
          <p:nvGrpSpPr>
            <p:cNvPr id="59" name="Group 58">
              <a:extLst>
                <a:ext uri="{FF2B5EF4-FFF2-40B4-BE49-F238E27FC236}">
                  <a16:creationId xmlns:a16="http://schemas.microsoft.com/office/drawing/2014/main" id="{B3FC5B30-9132-60E3-1F71-1163E320130B}"/>
                </a:ext>
              </a:extLst>
            </p:cNvPr>
            <p:cNvGrpSpPr/>
            <p:nvPr/>
          </p:nvGrpSpPr>
          <p:grpSpPr>
            <a:xfrm>
              <a:off x="364129" y="2901815"/>
              <a:ext cx="4909258" cy="276999"/>
              <a:chOff x="364129" y="2901815"/>
              <a:chExt cx="4909258" cy="276999"/>
            </a:xfrm>
          </p:grpSpPr>
          <p:sp>
            <p:nvSpPr>
              <p:cNvPr id="61" name="TextBox 60">
                <a:extLst>
                  <a:ext uri="{FF2B5EF4-FFF2-40B4-BE49-F238E27FC236}">
                    <a16:creationId xmlns:a16="http://schemas.microsoft.com/office/drawing/2014/main" id="{18677E31-F92D-ACE0-ADAD-7473DC421F04}"/>
                  </a:ext>
                </a:extLst>
              </p:cNvPr>
              <p:cNvSpPr txBox="1"/>
              <p:nvPr/>
            </p:nvSpPr>
            <p:spPr>
              <a:xfrm>
                <a:off x="586384" y="2901815"/>
                <a:ext cx="468700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Phí dịch vụ </a:t>
                </a:r>
                <a:r>
                  <a:rPr lang="en-US" sz="1200" dirty="0" err="1">
                    <a:solidFill>
                      <a:srgbClr val="194794"/>
                    </a:solidFill>
                    <a:latin typeface="Roboto" pitchFamily="2" charset="0"/>
                    <a:ea typeface="Roboto" pitchFamily="2" charset="0"/>
                  </a:rPr>
                  <a:t>GoPaperless</a:t>
                </a:r>
                <a:r>
                  <a:rPr lang="en-US" sz="1200" dirty="0">
                    <a:solidFill>
                      <a:srgbClr val="194794"/>
                    </a:solidFill>
                    <a:latin typeface="Roboto" pitchFamily="2" charset="0"/>
                    <a:ea typeface="Roboto" pitchFamily="2" charset="0"/>
                  </a:rPr>
                  <a:t> (SaaS Enterprise):</a:t>
                </a:r>
                <a:endParaRPr lang="vi-VN" sz="1200" dirty="0">
                  <a:solidFill>
                    <a:srgbClr val="194794"/>
                  </a:solidFill>
                  <a:latin typeface="Roboto" pitchFamily="2" charset="0"/>
                  <a:ea typeface="Roboto" pitchFamily="2" charset="0"/>
                </a:endParaRPr>
              </a:p>
            </p:txBody>
          </p:sp>
          <p:pic>
            <p:nvPicPr>
              <p:cNvPr id="62" name="Graphic 61" descr="Badge Tick1 with solid fill">
                <a:extLst>
                  <a:ext uri="{FF2B5EF4-FFF2-40B4-BE49-F238E27FC236}">
                    <a16:creationId xmlns:a16="http://schemas.microsoft.com/office/drawing/2014/main" id="{BC8210B6-0F0E-3C5D-B2DA-8E361CB1AD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4129" y="2950315"/>
                <a:ext cx="180000" cy="180000"/>
              </a:xfrm>
              <a:prstGeom prst="rect">
                <a:avLst/>
              </a:prstGeom>
            </p:spPr>
          </p:pic>
        </p:grpSp>
        <p:sp>
          <p:nvSpPr>
            <p:cNvPr id="60" name="TextBox 59">
              <a:extLst>
                <a:ext uri="{FF2B5EF4-FFF2-40B4-BE49-F238E27FC236}">
                  <a16:creationId xmlns:a16="http://schemas.microsoft.com/office/drawing/2014/main" id="{4FBD6781-F589-E994-7725-E75A88F040DF}"/>
                </a:ext>
              </a:extLst>
            </p:cNvPr>
            <p:cNvSpPr txBox="1"/>
            <p:nvPr/>
          </p:nvSpPr>
          <p:spPr>
            <a:xfrm>
              <a:off x="586384" y="3231880"/>
              <a:ext cx="468700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 60.000.000 VND/năm.</a:t>
              </a:r>
              <a:endParaRPr lang="vi-VN" sz="1200" dirty="0">
                <a:solidFill>
                  <a:srgbClr val="194794"/>
                </a:solidFill>
                <a:latin typeface="Roboto" pitchFamily="2" charset="0"/>
                <a:ea typeface="Roboto" pitchFamily="2" charset="0"/>
              </a:endParaRPr>
            </a:p>
          </p:txBody>
        </p:sp>
      </p:grpSp>
      <p:grpSp>
        <p:nvGrpSpPr>
          <p:cNvPr id="63" name="Group 62">
            <a:extLst>
              <a:ext uri="{FF2B5EF4-FFF2-40B4-BE49-F238E27FC236}">
                <a16:creationId xmlns:a16="http://schemas.microsoft.com/office/drawing/2014/main" id="{5D4CDC4A-40EE-77A8-BD65-5C989C5C19BE}"/>
              </a:ext>
            </a:extLst>
          </p:cNvPr>
          <p:cNvGrpSpPr/>
          <p:nvPr/>
        </p:nvGrpSpPr>
        <p:grpSpPr>
          <a:xfrm>
            <a:off x="7116486" y="3065699"/>
            <a:ext cx="4909258" cy="607064"/>
            <a:chOff x="364129" y="2901815"/>
            <a:chExt cx="4909258" cy="607064"/>
          </a:xfrm>
        </p:grpSpPr>
        <p:grpSp>
          <p:nvGrpSpPr>
            <p:cNvPr id="64" name="Group 63">
              <a:extLst>
                <a:ext uri="{FF2B5EF4-FFF2-40B4-BE49-F238E27FC236}">
                  <a16:creationId xmlns:a16="http://schemas.microsoft.com/office/drawing/2014/main" id="{F5B9FAB9-A1FD-B7F5-DB73-8CC2B13A90C6}"/>
                </a:ext>
              </a:extLst>
            </p:cNvPr>
            <p:cNvGrpSpPr/>
            <p:nvPr/>
          </p:nvGrpSpPr>
          <p:grpSpPr>
            <a:xfrm>
              <a:off x="364129" y="2901815"/>
              <a:ext cx="4909258" cy="276999"/>
              <a:chOff x="364129" y="2901815"/>
              <a:chExt cx="4909258" cy="276999"/>
            </a:xfrm>
          </p:grpSpPr>
          <p:sp>
            <p:nvSpPr>
              <p:cNvPr id="66" name="TextBox 65">
                <a:extLst>
                  <a:ext uri="{FF2B5EF4-FFF2-40B4-BE49-F238E27FC236}">
                    <a16:creationId xmlns:a16="http://schemas.microsoft.com/office/drawing/2014/main" id="{98D32AE4-79AB-8C55-406B-38869AABA3EF}"/>
                  </a:ext>
                </a:extLst>
              </p:cNvPr>
              <p:cNvSpPr txBox="1"/>
              <p:nvPr/>
            </p:nvSpPr>
            <p:spPr>
              <a:xfrm>
                <a:off x="586384" y="2901815"/>
                <a:ext cx="468700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Chi phí vận hành nội bộ:</a:t>
                </a:r>
                <a:endParaRPr lang="vi-VN" sz="1200" dirty="0">
                  <a:solidFill>
                    <a:srgbClr val="194794"/>
                  </a:solidFill>
                  <a:latin typeface="Roboto" pitchFamily="2" charset="0"/>
                  <a:ea typeface="Roboto" pitchFamily="2" charset="0"/>
                </a:endParaRPr>
              </a:p>
            </p:txBody>
          </p:sp>
          <p:pic>
            <p:nvPicPr>
              <p:cNvPr id="67" name="Graphic 66" descr="Badge Tick1 with solid fill">
                <a:extLst>
                  <a:ext uri="{FF2B5EF4-FFF2-40B4-BE49-F238E27FC236}">
                    <a16:creationId xmlns:a16="http://schemas.microsoft.com/office/drawing/2014/main" id="{EE58E552-4466-B7B5-A73D-700B944787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4129" y="2950315"/>
                <a:ext cx="180000" cy="180000"/>
              </a:xfrm>
              <a:prstGeom prst="rect">
                <a:avLst/>
              </a:prstGeom>
            </p:spPr>
          </p:pic>
        </p:grpSp>
        <p:sp>
          <p:nvSpPr>
            <p:cNvPr id="65" name="TextBox 64">
              <a:extLst>
                <a:ext uri="{FF2B5EF4-FFF2-40B4-BE49-F238E27FC236}">
                  <a16:creationId xmlns:a16="http://schemas.microsoft.com/office/drawing/2014/main" id="{77A6C1DF-4C4C-81AE-0187-830C862B72FF}"/>
                </a:ext>
              </a:extLst>
            </p:cNvPr>
            <p:cNvSpPr txBox="1"/>
            <p:nvPr/>
          </p:nvSpPr>
          <p:spPr>
            <a:xfrm>
              <a:off x="586384" y="3231880"/>
              <a:ext cx="4687003" cy="276999"/>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 30.000.000 VND/năm nhờ tự động hóa.</a:t>
              </a:r>
              <a:endParaRPr lang="vi-VN" sz="1200" dirty="0">
                <a:solidFill>
                  <a:srgbClr val="194794"/>
                </a:solidFill>
                <a:latin typeface="Roboto" pitchFamily="2" charset="0"/>
                <a:ea typeface="Roboto" pitchFamily="2" charset="0"/>
              </a:endParaRPr>
            </a:p>
          </p:txBody>
        </p:sp>
      </p:grpSp>
      <p:sp>
        <p:nvSpPr>
          <p:cNvPr id="68" name="Rectangle: Diagonal Corners Rounded 67">
            <a:extLst>
              <a:ext uri="{FF2B5EF4-FFF2-40B4-BE49-F238E27FC236}">
                <a16:creationId xmlns:a16="http://schemas.microsoft.com/office/drawing/2014/main" id="{720BE188-3A77-F92C-2EE0-EB704265DB6E}"/>
              </a:ext>
            </a:extLst>
          </p:cNvPr>
          <p:cNvSpPr/>
          <p:nvPr/>
        </p:nvSpPr>
        <p:spPr>
          <a:xfrm>
            <a:off x="8853933" y="4070208"/>
            <a:ext cx="2742182" cy="460917"/>
          </a:xfrm>
          <a:prstGeom prst="round2DiagRect">
            <a:avLst>
              <a:gd name="adj1" fmla="val 44166"/>
              <a:gd name="adj2" fmla="val 50000"/>
            </a:avLst>
          </a:prstGeom>
          <a:gradFill>
            <a:gsLst>
              <a:gs pos="0">
                <a:schemeClr val="accent1">
                  <a:lumMod val="45000"/>
                  <a:lumOff val="55000"/>
                </a:schemeClr>
              </a:gs>
              <a:gs pos="83000">
                <a:srgbClr val="3064BB"/>
              </a:gs>
            </a:gsLst>
            <a:lin ang="66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9" name="Graphic 68" descr="Arrow Right with solid fill">
            <a:extLst>
              <a:ext uri="{FF2B5EF4-FFF2-40B4-BE49-F238E27FC236}">
                <a16:creationId xmlns:a16="http://schemas.microsoft.com/office/drawing/2014/main" id="{009A8038-926B-5819-2989-F585B402990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35932" y="3990992"/>
            <a:ext cx="495561" cy="654564"/>
          </a:xfrm>
          <a:prstGeom prst="rect">
            <a:avLst/>
          </a:prstGeom>
        </p:spPr>
      </p:pic>
      <p:sp>
        <p:nvSpPr>
          <p:cNvPr id="70" name="TextBox 69">
            <a:extLst>
              <a:ext uri="{FF2B5EF4-FFF2-40B4-BE49-F238E27FC236}">
                <a16:creationId xmlns:a16="http://schemas.microsoft.com/office/drawing/2014/main" id="{DE93561A-85D0-EA36-84AC-AB345D5F0041}"/>
              </a:ext>
            </a:extLst>
          </p:cNvPr>
          <p:cNvSpPr txBox="1"/>
          <p:nvPr/>
        </p:nvSpPr>
        <p:spPr>
          <a:xfrm>
            <a:off x="9180126" y="4146778"/>
            <a:ext cx="2089797"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90,000,000 </a:t>
            </a:r>
            <a:r>
              <a:rPr lang="en-US" sz="1400" b="1" dirty="0" err="1">
                <a:solidFill>
                  <a:schemeClr val="bg1"/>
                </a:solidFill>
                <a:latin typeface="Roboto" pitchFamily="2" charset="0"/>
                <a:ea typeface="Roboto" pitchFamily="2" charset="0"/>
              </a:rPr>
              <a:t>VNĐ</a:t>
            </a:r>
            <a:r>
              <a:rPr lang="en-US" sz="1400" b="1" dirty="0">
                <a:solidFill>
                  <a:schemeClr val="bg1"/>
                </a:solidFill>
                <a:latin typeface="Roboto" pitchFamily="2" charset="0"/>
                <a:ea typeface="Roboto" pitchFamily="2" charset="0"/>
              </a:rPr>
              <a:t>/năm</a:t>
            </a:r>
            <a:endParaRPr lang="vi-VN" sz="1400" b="1" dirty="0">
              <a:solidFill>
                <a:schemeClr val="bg1"/>
              </a:solidFill>
              <a:latin typeface="Roboto" pitchFamily="2" charset="0"/>
              <a:ea typeface="Roboto" pitchFamily="2" charset="0"/>
            </a:endParaRPr>
          </a:p>
        </p:txBody>
      </p:sp>
      <p:sp>
        <p:nvSpPr>
          <p:cNvPr id="71" name="TextBox 70">
            <a:extLst>
              <a:ext uri="{FF2B5EF4-FFF2-40B4-BE49-F238E27FC236}">
                <a16:creationId xmlns:a16="http://schemas.microsoft.com/office/drawing/2014/main" id="{4E27CEED-771F-1628-D6CD-5ADA7C038A05}"/>
              </a:ext>
            </a:extLst>
          </p:cNvPr>
          <p:cNvSpPr txBox="1"/>
          <p:nvPr/>
        </p:nvSpPr>
        <p:spPr>
          <a:xfrm>
            <a:off x="9711810" y="3724182"/>
            <a:ext cx="1884305" cy="276999"/>
          </a:xfrm>
          <a:prstGeom prst="rect">
            <a:avLst/>
          </a:prstGeom>
          <a:noFill/>
        </p:spPr>
        <p:txBody>
          <a:bodyPr wrap="square" rtlCol="0">
            <a:spAutoFit/>
          </a:bodyPr>
          <a:lstStyle/>
          <a:p>
            <a:pPr algn="r"/>
            <a:r>
              <a:rPr lang="en-US" sz="1200" b="1" dirty="0">
                <a:solidFill>
                  <a:srgbClr val="194794"/>
                </a:solidFill>
                <a:latin typeface="Roboto" pitchFamily="2" charset="0"/>
                <a:ea typeface="Roboto" pitchFamily="2" charset="0"/>
              </a:rPr>
              <a:t>Tổng chi phí ước tính</a:t>
            </a:r>
            <a:endParaRPr lang="vi-VN" sz="1200" b="1" dirty="0">
              <a:solidFill>
                <a:srgbClr val="194794"/>
              </a:solidFill>
              <a:latin typeface="Roboto" pitchFamily="2" charset="0"/>
              <a:ea typeface="Roboto" pitchFamily="2" charset="0"/>
            </a:endParaRPr>
          </a:p>
        </p:txBody>
      </p:sp>
      <p:sp>
        <p:nvSpPr>
          <p:cNvPr id="74" name="Rectangle: Diagonal Corners Rounded 73">
            <a:extLst>
              <a:ext uri="{FF2B5EF4-FFF2-40B4-BE49-F238E27FC236}">
                <a16:creationId xmlns:a16="http://schemas.microsoft.com/office/drawing/2014/main" id="{C3ADF926-C4EB-6DD1-C420-8E379DA3B58B}"/>
              </a:ext>
            </a:extLst>
          </p:cNvPr>
          <p:cNvSpPr/>
          <p:nvPr/>
        </p:nvSpPr>
        <p:spPr>
          <a:xfrm flipH="1">
            <a:off x="6083493" y="4699761"/>
            <a:ext cx="6096000" cy="1778120"/>
          </a:xfrm>
          <a:prstGeom prst="round2DiagRect">
            <a:avLst>
              <a:gd name="adj1" fmla="val 41735"/>
              <a:gd name="adj2" fmla="val 0"/>
            </a:avLst>
          </a:prstGeom>
          <a:solidFill>
            <a:srgbClr val="3064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8" name="TextBox 77">
            <a:extLst>
              <a:ext uri="{FF2B5EF4-FFF2-40B4-BE49-F238E27FC236}">
                <a16:creationId xmlns:a16="http://schemas.microsoft.com/office/drawing/2014/main" id="{771208ED-FB99-6C73-21F1-653D7DCCA9A3}"/>
              </a:ext>
            </a:extLst>
          </p:cNvPr>
          <p:cNvSpPr txBox="1"/>
          <p:nvPr/>
        </p:nvSpPr>
        <p:spPr>
          <a:xfrm>
            <a:off x="6244378" y="4877016"/>
            <a:ext cx="4947226" cy="276999"/>
          </a:xfrm>
          <a:prstGeom prst="rect">
            <a:avLst/>
          </a:prstGeom>
          <a:noFill/>
        </p:spPr>
        <p:txBody>
          <a:bodyPr wrap="square" rtlCol="0">
            <a:spAutoFit/>
          </a:bodyPr>
          <a:lstStyle/>
          <a:p>
            <a:r>
              <a:rPr lang="en-US" sz="1200" b="1" dirty="0">
                <a:solidFill>
                  <a:schemeClr val="bg1"/>
                </a:solidFill>
                <a:latin typeface="Roboto" pitchFamily="2" charset="0"/>
                <a:ea typeface="Roboto" pitchFamily="2" charset="0"/>
              </a:rPr>
              <a:t>LỢI ÍCH TÀI CHÍNH TRỰC TIẾP:</a:t>
            </a:r>
            <a:endParaRPr lang="vi-VN" sz="1200" b="1" dirty="0">
              <a:solidFill>
                <a:schemeClr val="bg1"/>
              </a:solidFill>
              <a:latin typeface="Roboto" pitchFamily="2" charset="0"/>
              <a:ea typeface="Roboto" pitchFamily="2" charset="0"/>
            </a:endParaRPr>
          </a:p>
        </p:txBody>
      </p:sp>
      <p:grpSp>
        <p:nvGrpSpPr>
          <p:cNvPr id="89" name="Group 88">
            <a:extLst>
              <a:ext uri="{FF2B5EF4-FFF2-40B4-BE49-F238E27FC236}">
                <a16:creationId xmlns:a16="http://schemas.microsoft.com/office/drawing/2014/main" id="{2580BEB4-6F88-C504-AAE6-BD7F072E79E7}"/>
              </a:ext>
            </a:extLst>
          </p:cNvPr>
          <p:cNvGrpSpPr/>
          <p:nvPr/>
        </p:nvGrpSpPr>
        <p:grpSpPr>
          <a:xfrm>
            <a:off x="6277389" y="5207061"/>
            <a:ext cx="5376350" cy="398574"/>
            <a:chOff x="6277389" y="5207061"/>
            <a:chExt cx="5376350" cy="398574"/>
          </a:xfrm>
        </p:grpSpPr>
        <p:sp>
          <p:nvSpPr>
            <p:cNvPr id="83" name="TextBox 82">
              <a:extLst>
                <a:ext uri="{FF2B5EF4-FFF2-40B4-BE49-F238E27FC236}">
                  <a16:creationId xmlns:a16="http://schemas.microsoft.com/office/drawing/2014/main" id="{B4D13F92-5B05-7949-AF00-1B7DA23B5899}"/>
                </a:ext>
              </a:extLst>
            </p:cNvPr>
            <p:cNvSpPr txBox="1"/>
            <p:nvPr/>
          </p:nvSpPr>
          <p:spPr>
            <a:xfrm>
              <a:off x="6706513" y="5267849"/>
              <a:ext cx="4947226"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Tiết kiệm ~97,5 triệu VND/năm so với cách làm giấy</a:t>
              </a:r>
              <a:endParaRPr lang="vi-VN" sz="1200" dirty="0">
                <a:solidFill>
                  <a:schemeClr val="bg1"/>
                </a:solidFill>
                <a:latin typeface="Roboto" pitchFamily="2" charset="0"/>
                <a:ea typeface="Roboto" pitchFamily="2" charset="0"/>
              </a:endParaRPr>
            </a:p>
          </p:txBody>
        </p:sp>
        <p:pic>
          <p:nvPicPr>
            <p:cNvPr id="86" name="Graphic 85" descr="Excellent with solid fill">
              <a:extLst>
                <a:ext uri="{FF2B5EF4-FFF2-40B4-BE49-F238E27FC236}">
                  <a16:creationId xmlns:a16="http://schemas.microsoft.com/office/drawing/2014/main" id="{0F4AC68C-9DC1-9E9C-6603-546B256F698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77389" y="5207061"/>
              <a:ext cx="398574" cy="398574"/>
            </a:xfrm>
            <a:prstGeom prst="rect">
              <a:avLst/>
            </a:prstGeom>
          </p:spPr>
        </p:pic>
      </p:grpSp>
      <p:grpSp>
        <p:nvGrpSpPr>
          <p:cNvPr id="90" name="Group 89">
            <a:extLst>
              <a:ext uri="{FF2B5EF4-FFF2-40B4-BE49-F238E27FC236}">
                <a16:creationId xmlns:a16="http://schemas.microsoft.com/office/drawing/2014/main" id="{77AC2E8A-FC40-2636-659C-152A51A2AF6A}"/>
              </a:ext>
            </a:extLst>
          </p:cNvPr>
          <p:cNvGrpSpPr/>
          <p:nvPr/>
        </p:nvGrpSpPr>
        <p:grpSpPr>
          <a:xfrm>
            <a:off x="6307939" y="5669275"/>
            <a:ext cx="5345800" cy="461665"/>
            <a:chOff x="6307939" y="5669275"/>
            <a:chExt cx="5345800" cy="461665"/>
          </a:xfrm>
        </p:grpSpPr>
        <p:sp>
          <p:nvSpPr>
            <p:cNvPr id="87" name="TextBox 86">
              <a:extLst>
                <a:ext uri="{FF2B5EF4-FFF2-40B4-BE49-F238E27FC236}">
                  <a16:creationId xmlns:a16="http://schemas.microsoft.com/office/drawing/2014/main" id="{E598EE87-914A-9ED3-E2F0-B5AEBA133A68}"/>
                </a:ext>
              </a:extLst>
            </p:cNvPr>
            <p:cNvSpPr txBox="1"/>
            <p:nvPr/>
          </p:nvSpPr>
          <p:spPr>
            <a:xfrm>
              <a:off x="6706513" y="5669275"/>
              <a:ext cx="4947226"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ROI ≈ 108%/năm, chưa kể lợi ích phi tài chính như rút ngắn thời gian xử lý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tăng trải nghiệm người lao động và giảm rủi ro pháp lý</a:t>
              </a:r>
              <a:endParaRPr lang="vi-VN" sz="1200" dirty="0">
                <a:solidFill>
                  <a:schemeClr val="bg1"/>
                </a:solidFill>
                <a:latin typeface="Roboto" pitchFamily="2" charset="0"/>
                <a:ea typeface="Roboto" pitchFamily="2" charset="0"/>
              </a:endParaRPr>
            </a:p>
          </p:txBody>
        </p:sp>
        <p:pic>
          <p:nvPicPr>
            <p:cNvPr id="88" name="Graphic 87" descr="Excellent with solid fill">
              <a:extLst>
                <a:ext uri="{FF2B5EF4-FFF2-40B4-BE49-F238E27FC236}">
                  <a16:creationId xmlns:a16="http://schemas.microsoft.com/office/drawing/2014/main" id="{A1095FFC-329F-A958-BC27-901C8798531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07939" y="5700820"/>
              <a:ext cx="398574" cy="398574"/>
            </a:xfrm>
            <a:prstGeom prst="rect">
              <a:avLst/>
            </a:prstGeom>
          </p:spPr>
        </p:pic>
      </p:grpSp>
    </p:spTree>
    <p:extLst>
      <p:ext uri="{BB962C8B-B14F-4D97-AF65-F5344CB8AC3E}">
        <p14:creationId xmlns:p14="http://schemas.microsoft.com/office/powerpoint/2010/main" val="2054253321"/>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5F6FF">
            <a:alpha val="44000"/>
          </a:srgbClr>
        </a:solidFill>
        <a:effectLst/>
      </p:bgPr>
    </p:bg>
    <p:spTree>
      <p:nvGrpSpPr>
        <p:cNvPr id="1" name="">
          <a:extLst>
            <a:ext uri="{FF2B5EF4-FFF2-40B4-BE49-F238E27FC236}">
              <a16:creationId xmlns:a16="http://schemas.microsoft.com/office/drawing/2014/main" id="{ABB8D4C2-CA2E-B250-76FC-DF28C32CB82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0299F512-C875-4353-0721-68A5A20A6B08}"/>
              </a:ext>
            </a:extLst>
          </p:cNvPr>
          <p:cNvGrpSpPr/>
          <p:nvPr/>
        </p:nvGrpSpPr>
        <p:grpSpPr>
          <a:xfrm>
            <a:off x="165374" y="179606"/>
            <a:ext cx="6997426" cy="775675"/>
            <a:chOff x="557900" y="1532945"/>
            <a:chExt cx="6997426" cy="775675"/>
          </a:xfrm>
        </p:grpSpPr>
        <p:sp>
          <p:nvSpPr>
            <p:cNvPr id="11" name="Flowchart: Alternate Process 10">
              <a:extLst>
                <a:ext uri="{FF2B5EF4-FFF2-40B4-BE49-F238E27FC236}">
                  <a16:creationId xmlns:a16="http://schemas.microsoft.com/office/drawing/2014/main" id="{76941BE1-A884-E964-FEC4-8BFA39AB987E}"/>
                </a:ext>
              </a:extLst>
            </p:cNvPr>
            <p:cNvSpPr/>
            <p:nvPr/>
          </p:nvSpPr>
          <p:spPr>
            <a:xfrm>
              <a:off x="723514" y="1532945"/>
              <a:ext cx="6831812" cy="77567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2" name="Group 11">
              <a:extLst>
                <a:ext uri="{FF2B5EF4-FFF2-40B4-BE49-F238E27FC236}">
                  <a16:creationId xmlns:a16="http://schemas.microsoft.com/office/drawing/2014/main" id="{1D63663C-D1FF-EC0C-4A91-270C8E62DE30}"/>
                </a:ext>
              </a:extLst>
            </p:cNvPr>
            <p:cNvGrpSpPr/>
            <p:nvPr/>
          </p:nvGrpSpPr>
          <p:grpSpPr>
            <a:xfrm>
              <a:off x="557900" y="1532945"/>
              <a:ext cx="650400" cy="722432"/>
              <a:chOff x="828144" y="2242441"/>
              <a:chExt cx="650400" cy="722432"/>
            </a:xfrm>
          </p:grpSpPr>
          <p:sp>
            <p:nvSpPr>
              <p:cNvPr id="14" name="Rectangle 13">
                <a:extLst>
                  <a:ext uri="{FF2B5EF4-FFF2-40B4-BE49-F238E27FC236}">
                    <a16:creationId xmlns:a16="http://schemas.microsoft.com/office/drawing/2014/main" id="{D38FF829-DF03-31A3-1451-F1D6FB7783E2}"/>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15" name="Group 14">
                <a:extLst>
                  <a:ext uri="{FF2B5EF4-FFF2-40B4-BE49-F238E27FC236}">
                    <a16:creationId xmlns:a16="http://schemas.microsoft.com/office/drawing/2014/main" id="{92E2ECEF-7FA6-E16C-C533-3F5EA265ACA6}"/>
                  </a:ext>
                </a:extLst>
              </p:cNvPr>
              <p:cNvGrpSpPr/>
              <p:nvPr/>
            </p:nvGrpSpPr>
            <p:grpSpPr>
              <a:xfrm>
                <a:off x="893525" y="2242441"/>
                <a:ext cx="585019" cy="630942"/>
                <a:chOff x="556301" y="1532945"/>
                <a:chExt cx="585019" cy="630942"/>
              </a:xfrm>
            </p:grpSpPr>
            <p:sp>
              <p:nvSpPr>
                <p:cNvPr id="16" name="Flowchart: Delay 15">
                  <a:extLst>
                    <a:ext uri="{FF2B5EF4-FFF2-40B4-BE49-F238E27FC236}">
                      <a16:creationId xmlns:a16="http://schemas.microsoft.com/office/drawing/2014/main" id="{5D2EE5C1-51BC-D844-10E8-0C7CD0DCBFD7}"/>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294B1A54-B098-57CB-D077-475B162FCD09}"/>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4</a:t>
                  </a:r>
                  <a:endParaRPr lang="vi-VN" sz="3500" b="1" dirty="0">
                    <a:solidFill>
                      <a:schemeClr val="bg1"/>
                    </a:solidFill>
                    <a:latin typeface="Roboto" pitchFamily="2" charset="0"/>
                    <a:ea typeface="Roboto" pitchFamily="2" charset="0"/>
                  </a:endParaRPr>
                </a:p>
              </p:txBody>
            </p:sp>
          </p:grpSp>
        </p:grpSp>
        <p:sp>
          <p:nvSpPr>
            <p:cNvPr id="13" name="TextBox 12">
              <a:extLst>
                <a:ext uri="{FF2B5EF4-FFF2-40B4-BE49-F238E27FC236}">
                  <a16:creationId xmlns:a16="http://schemas.microsoft.com/office/drawing/2014/main" id="{5583F127-8411-3464-1986-07A567878812}"/>
                </a:ext>
              </a:extLst>
            </p:cNvPr>
            <p:cNvSpPr txBox="1"/>
            <p:nvPr/>
          </p:nvSpPr>
          <p:spPr>
            <a:xfrm>
              <a:off x="1267884" y="1733457"/>
              <a:ext cx="6287442"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PHÂN TÍCH ROI (RETURN ON INVESTMENT)</a:t>
              </a:r>
              <a:endParaRPr lang="vi-VN" sz="2000" b="1" dirty="0">
                <a:solidFill>
                  <a:srgbClr val="194794"/>
                </a:solidFill>
                <a:latin typeface="Roboto" pitchFamily="2" charset="0"/>
                <a:ea typeface="Roboto" pitchFamily="2" charset="0"/>
              </a:endParaRPr>
            </a:p>
          </p:txBody>
        </p:sp>
      </p:grpSp>
      <p:grpSp>
        <p:nvGrpSpPr>
          <p:cNvPr id="5" name="Group 4">
            <a:extLst>
              <a:ext uri="{FF2B5EF4-FFF2-40B4-BE49-F238E27FC236}">
                <a16:creationId xmlns:a16="http://schemas.microsoft.com/office/drawing/2014/main" id="{415F061F-645A-6D60-24D8-1BD69CBDAD29}"/>
              </a:ext>
            </a:extLst>
          </p:cNvPr>
          <p:cNvGrpSpPr/>
          <p:nvPr/>
        </p:nvGrpSpPr>
        <p:grpSpPr>
          <a:xfrm>
            <a:off x="134471" y="1439549"/>
            <a:ext cx="5496873" cy="457908"/>
            <a:chOff x="128476" y="1115196"/>
            <a:chExt cx="5496873" cy="457908"/>
          </a:xfrm>
        </p:grpSpPr>
        <p:sp>
          <p:nvSpPr>
            <p:cNvPr id="18" name="TextBox 17">
              <a:extLst>
                <a:ext uri="{FF2B5EF4-FFF2-40B4-BE49-F238E27FC236}">
                  <a16:creationId xmlns:a16="http://schemas.microsoft.com/office/drawing/2014/main" id="{1E0B033E-B777-EB56-B86E-C6CF22F31040}"/>
                </a:ext>
              </a:extLst>
            </p:cNvPr>
            <p:cNvSpPr txBox="1"/>
            <p:nvPr/>
          </p:nvSpPr>
          <p:spPr>
            <a:xfrm>
              <a:off x="578220" y="1174873"/>
              <a:ext cx="5047129" cy="338554"/>
            </a:xfrm>
            <a:prstGeom prst="rect">
              <a:avLst/>
            </a:prstGeom>
            <a:noFill/>
          </p:spPr>
          <p:txBody>
            <a:bodyPr wrap="square" rtlCol="0">
              <a:spAutoFit/>
            </a:bodyPr>
            <a:lstStyle/>
            <a:p>
              <a:r>
                <a:rPr lang="en-US" sz="1600" b="1" dirty="0">
                  <a:solidFill>
                    <a:srgbClr val="194794"/>
                  </a:solidFill>
                  <a:latin typeface="Roboto" pitchFamily="2" charset="0"/>
                  <a:ea typeface="Roboto" pitchFamily="2" charset="0"/>
                </a:rPr>
                <a:t>ROI TỪ GÓC NHÌN </a:t>
              </a:r>
              <a:r>
                <a:rPr lang="vi-VN" sz="1600" b="1" dirty="0">
                  <a:solidFill>
                    <a:srgbClr val="194794"/>
                  </a:solidFill>
                  <a:latin typeface="Roboto" pitchFamily="2" charset="0"/>
                  <a:ea typeface="Roboto" pitchFamily="2" charset="0"/>
                </a:rPr>
                <a:t>GOPAPERLESS (NHÀ CUNG CẤP)</a:t>
              </a:r>
            </a:p>
          </p:txBody>
        </p:sp>
        <p:grpSp>
          <p:nvGrpSpPr>
            <p:cNvPr id="25" name="Group 24">
              <a:extLst>
                <a:ext uri="{FF2B5EF4-FFF2-40B4-BE49-F238E27FC236}">
                  <a16:creationId xmlns:a16="http://schemas.microsoft.com/office/drawing/2014/main" id="{B86F687D-4137-A2E5-D3EA-081A5DB6C850}"/>
                </a:ext>
              </a:extLst>
            </p:cNvPr>
            <p:cNvGrpSpPr/>
            <p:nvPr/>
          </p:nvGrpSpPr>
          <p:grpSpPr>
            <a:xfrm>
              <a:off x="128476" y="1115196"/>
              <a:ext cx="457908" cy="457908"/>
              <a:chOff x="128476" y="1115196"/>
              <a:chExt cx="457908" cy="457908"/>
            </a:xfrm>
          </p:grpSpPr>
          <p:sp>
            <p:nvSpPr>
              <p:cNvPr id="24" name="Rectangle 23">
                <a:extLst>
                  <a:ext uri="{FF2B5EF4-FFF2-40B4-BE49-F238E27FC236}">
                    <a16:creationId xmlns:a16="http://schemas.microsoft.com/office/drawing/2014/main" id="{F268DC5E-55C5-EB79-6C9F-C3F91D75687E}"/>
                  </a:ext>
                </a:extLst>
              </p:cNvPr>
              <p:cNvSpPr/>
              <p:nvPr/>
            </p:nvSpPr>
            <p:spPr>
              <a:xfrm>
                <a:off x="251011" y="1205779"/>
                <a:ext cx="206873" cy="23755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21" name="Graphic 20" descr="Badge New with solid fill">
                <a:extLst>
                  <a:ext uri="{FF2B5EF4-FFF2-40B4-BE49-F238E27FC236}">
                    <a16:creationId xmlns:a16="http://schemas.microsoft.com/office/drawing/2014/main" id="{E563F754-9A5F-D326-6559-F5AFC36E6B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8476" y="1115196"/>
                <a:ext cx="457908" cy="457908"/>
              </a:xfrm>
              <a:prstGeom prst="rect">
                <a:avLst/>
              </a:prstGeom>
            </p:spPr>
          </p:pic>
        </p:grpSp>
      </p:grpSp>
      <p:sp>
        <p:nvSpPr>
          <p:cNvPr id="2" name="Rectangle: Diagonal Corners Rounded 1">
            <a:extLst>
              <a:ext uri="{FF2B5EF4-FFF2-40B4-BE49-F238E27FC236}">
                <a16:creationId xmlns:a16="http://schemas.microsoft.com/office/drawing/2014/main" id="{AA189C9B-3B02-C05D-3FA2-4A9C05D4FD6A}"/>
              </a:ext>
            </a:extLst>
          </p:cNvPr>
          <p:cNvSpPr/>
          <p:nvPr/>
        </p:nvSpPr>
        <p:spPr>
          <a:xfrm>
            <a:off x="5225717" y="1513427"/>
            <a:ext cx="6831812" cy="4888798"/>
          </a:xfrm>
          <a:prstGeom prst="round2DiagRect">
            <a:avLst>
              <a:gd name="adj1" fmla="val 38106"/>
              <a:gd name="adj2" fmla="val 0"/>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 name="Rectangle: Diagonal Corners Rounded 2">
            <a:extLst>
              <a:ext uri="{FF2B5EF4-FFF2-40B4-BE49-F238E27FC236}">
                <a16:creationId xmlns:a16="http://schemas.microsoft.com/office/drawing/2014/main" id="{7979D2FE-0B93-F206-DD6F-77FE1A5228A9}"/>
              </a:ext>
            </a:extLst>
          </p:cNvPr>
          <p:cNvSpPr/>
          <p:nvPr/>
        </p:nvSpPr>
        <p:spPr>
          <a:xfrm flipH="1">
            <a:off x="256567" y="2176530"/>
            <a:ext cx="5690433" cy="3778403"/>
          </a:xfrm>
          <a:prstGeom prst="round2DiagRect">
            <a:avLst>
              <a:gd name="adj1" fmla="val 41735"/>
              <a:gd name="adj2" fmla="val 0"/>
            </a:avLst>
          </a:prstGeom>
          <a:solidFill>
            <a:srgbClr val="3064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0" name="Group 19">
            <a:extLst>
              <a:ext uri="{FF2B5EF4-FFF2-40B4-BE49-F238E27FC236}">
                <a16:creationId xmlns:a16="http://schemas.microsoft.com/office/drawing/2014/main" id="{8215AB30-40B0-E156-D33A-21AEBDD0DCB0}"/>
              </a:ext>
            </a:extLst>
          </p:cNvPr>
          <p:cNvGrpSpPr/>
          <p:nvPr/>
        </p:nvGrpSpPr>
        <p:grpSpPr>
          <a:xfrm>
            <a:off x="492579" y="2816717"/>
            <a:ext cx="4615130" cy="1015663"/>
            <a:chOff x="492579" y="2604287"/>
            <a:chExt cx="4615130" cy="1015663"/>
          </a:xfrm>
        </p:grpSpPr>
        <p:sp>
          <p:nvSpPr>
            <p:cNvPr id="7" name="TextBox 6">
              <a:extLst>
                <a:ext uri="{FF2B5EF4-FFF2-40B4-BE49-F238E27FC236}">
                  <a16:creationId xmlns:a16="http://schemas.microsoft.com/office/drawing/2014/main" id="{B8AFEF24-B3F3-F7D4-2175-1C9813DC4628}"/>
                </a:ext>
              </a:extLst>
            </p:cNvPr>
            <p:cNvSpPr txBox="1"/>
            <p:nvPr/>
          </p:nvSpPr>
          <p:spPr>
            <a:xfrm>
              <a:off x="875358" y="2604287"/>
              <a:ext cx="4232351" cy="1015663"/>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Từ góc nhìn nhà cung cấp, </a:t>
              </a:r>
              <a:r>
                <a:rPr lang="en-US" sz="1200" dirty="0" err="1">
                  <a:solidFill>
                    <a:schemeClr val="bg1"/>
                  </a:solidFill>
                  <a:latin typeface="Roboto" pitchFamily="2" charset="0"/>
                  <a:ea typeface="Roboto" pitchFamily="2" charset="0"/>
                </a:rPr>
                <a:t>GoPaperless</a:t>
              </a:r>
              <a:r>
                <a:rPr lang="en-US" sz="1200" dirty="0">
                  <a:solidFill>
                    <a:schemeClr val="bg1"/>
                  </a:solidFill>
                  <a:latin typeface="Roboto" pitchFamily="2" charset="0"/>
                  <a:ea typeface="Roboto" pitchFamily="2" charset="0"/>
                </a:rPr>
                <a:t> phải đầu tư ban đầu (CAPEX) cho phát triển sản phẩm, hạ tầng, xin giấy phép dịch vụ tin cậy và tuân thủ an toàn thông tin. Đổi lại, nguồn thu đến từ phí thuê bao năm, phí giao dịch và các triển khai On-Prem/Dedicated.</a:t>
              </a:r>
            </a:p>
          </p:txBody>
        </p:sp>
        <p:pic>
          <p:nvPicPr>
            <p:cNvPr id="10" name="Graphic 9" descr="Checkbox Checked with solid fill">
              <a:extLst>
                <a:ext uri="{FF2B5EF4-FFF2-40B4-BE49-F238E27FC236}">
                  <a16:creationId xmlns:a16="http://schemas.microsoft.com/office/drawing/2014/main" id="{8FF8C398-1713-04FE-18AD-477D8BB7B6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2579" y="2610986"/>
              <a:ext cx="355907" cy="355907"/>
            </a:xfrm>
            <a:prstGeom prst="rect">
              <a:avLst/>
            </a:prstGeom>
          </p:spPr>
        </p:pic>
      </p:grpSp>
      <p:grpSp>
        <p:nvGrpSpPr>
          <p:cNvPr id="22" name="Group 21">
            <a:extLst>
              <a:ext uri="{FF2B5EF4-FFF2-40B4-BE49-F238E27FC236}">
                <a16:creationId xmlns:a16="http://schemas.microsoft.com/office/drawing/2014/main" id="{7FAA3A44-696F-9FA9-1E2F-E39F9A699641}"/>
              </a:ext>
            </a:extLst>
          </p:cNvPr>
          <p:cNvGrpSpPr/>
          <p:nvPr/>
        </p:nvGrpSpPr>
        <p:grpSpPr>
          <a:xfrm>
            <a:off x="492579" y="3976372"/>
            <a:ext cx="4615130" cy="1200329"/>
            <a:chOff x="492579" y="2604287"/>
            <a:chExt cx="4615130" cy="1200329"/>
          </a:xfrm>
        </p:grpSpPr>
        <p:sp>
          <p:nvSpPr>
            <p:cNvPr id="23" name="TextBox 22">
              <a:extLst>
                <a:ext uri="{FF2B5EF4-FFF2-40B4-BE49-F238E27FC236}">
                  <a16:creationId xmlns:a16="http://schemas.microsoft.com/office/drawing/2014/main" id="{CD163A4B-2C54-4AC9-47FB-8D76F2503E15}"/>
                </a:ext>
              </a:extLst>
            </p:cNvPr>
            <p:cNvSpPr txBox="1"/>
            <p:nvPr/>
          </p:nvSpPr>
          <p:spPr>
            <a:xfrm>
              <a:off x="875358" y="2604287"/>
              <a:ext cx="4232351" cy="120032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Ví dụ: nếu trong 3 năm đầu đạt được 20 khách hàng doanh nghiệp lớn với doanh thu bình quân 150 triệu VND/khách hàng/năm, thì doanh thu khoảng 3 </a:t>
              </a:r>
              <a:r>
                <a:rPr lang="en-US" sz="1200" dirty="0" err="1">
                  <a:solidFill>
                    <a:schemeClr val="bg1"/>
                  </a:solidFill>
                  <a:latin typeface="Roboto" pitchFamily="2" charset="0"/>
                  <a:ea typeface="Roboto" pitchFamily="2" charset="0"/>
                </a:rPr>
                <a:t>tỷ</a:t>
              </a:r>
              <a:r>
                <a:rPr lang="en-US" sz="1200" dirty="0">
                  <a:solidFill>
                    <a:schemeClr val="bg1"/>
                  </a:solidFill>
                  <a:latin typeface="Roboto" pitchFamily="2" charset="0"/>
                  <a:ea typeface="Roboto" pitchFamily="2" charset="0"/>
                </a:rPr>
                <a:t> VND/năm, chưa tính nhóm SME và các hợp đồng triển khai riêng. Nếu chi phí vận hành và khấu hao nằm trong khoảng 1,5–2 </a:t>
              </a:r>
              <a:r>
                <a:rPr lang="en-US" sz="1200" dirty="0" err="1">
                  <a:solidFill>
                    <a:schemeClr val="bg1"/>
                  </a:solidFill>
                  <a:latin typeface="Roboto" pitchFamily="2" charset="0"/>
                  <a:ea typeface="Roboto" pitchFamily="2" charset="0"/>
                </a:rPr>
                <a:t>tỷ</a:t>
              </a:r>
              <a:r>
                <a:rPr lang="en-US" sz="1200" dirty="0">
                  <a:solidFill>
                    <a:schemeClr val="bg1"/>
                  </a:solidFill>
                  <a:latin typeface="Roboto" pitchFamily="2" charset="0"/>
                  <a:ea typeface="Roboto" pitchFamily="2" charset="0"/>
                </a:rPr>
                <a:t> VND/năm, biên lợi nhuận gộp có thể vượt 30–40%..</a:t>
              </a:r>
            </a:p>
          </p:txBody>
        </p:sp>
        <p:pic>
          <p:nvPicPr>
            <p:cNvPr id="52" name="Graphic 51" descr="Checkbox Checked with solid fill">
              <a:extLst>
                <a:ext uri="{FF2B5EF4-FFF2-40B4-BE49-F238E27FC236}">
                  <a16:creationId xmlns:a16="http://schemas.microsoft.com/office/drawing/2014/main" id="{CB75B725-7378-5B25-B02F-64CBC9A480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2579" y="2610986"/>
              <a:ext cx="355907" cy="355907"/>
            </a:xfrm>
            <a:prstGeom prst="rect">
              <a:avLst/>
            </a:prstGeom>
          </p:spPr>
        </p:pic>
      </p:grpSp>
    </p:spTree>
    <p:extLst>
      <p:ext uri="{BB962C8B-B14F-4D97-AF65-F5344CB8AC3E}">
        <p14:creationId xmlns:p14="http://schemas.microsoft.com/office/powerpoint/2010/main" val="311838638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D7076B38-370D-BCC7-7B73-71CC3D86D350}"/>
              </a:ext>
            </a:extLst>
          </p:cNvPr>
          <p:cNvSpPr/>
          <p:nvPr/>
        </p:nvSpPr>
        <p:spPr>
          <a:xfrm flipH="1">
            <a:off x="0" y="0"/>
            <a:ext cx="6096000" cy="3428999"/>
          </a:xfrm>
          <a:prstGeom prst="round2DiagRect">
            <a:avLst>
              <a:gd name="adj1" fmla="val 25862"/>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5" name="Rectangle: Diagonal Corners Rounded 4">
            <a:extLst>
              <a:ext uri="{FF2B5EF4-FFF2-40B4-BE49-F238E27FC236}">
                <a16:creationId xmlns:a16="http://schemas.microsoft.com/office/drawing/2014/main" id="{5990A26B-8D26-4F22-9ACC-E7B52AA1F15A}"/>
              </a:ext>
            </a:extLst>
          </p:cNvPr>
          <p:cNvSpPr/>
          <p:nvPr/>
        </p:nvSpPr>
        <p:spPr>
          <a:xfrm flipH="1">
            <a:off x="6096000" y="3429000"/>
            <a:ext cx="6096000" cy="3429000"/>
          </a:xfrm>
          <a:prstGeom prst="round2DiagRect">
            <a:avLst>
              <a:gd name="adj1" fmla="val 25862"/>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 name="Rectangle: Diagonal Corners Rounded 5">
            <a:extLst>
              <a:ext uri="{FF2B5EF4-FFF2-40B4-BE49-F238E27FC236}">
                <a16:creationId xmlns:a16="http://schemas.microsoft.com/office/drawing/2014/main" id="{4C949392-B38F-3E6C-CFCC-8901A3FB1EA9}"/>
              </a:ext>
            </a:extLst>
          </p:cNvPr>
          <p:cNvSpPr/>
          <p:nvPr/>
        </p:nvSpPr>
        <p:spPr>
          <a:xfrm>
            <a:off x="6096000" y="0"/>
            <a:ext cx="6096000" cy="3428999"/>
          </a:xfrm>
          <a:prstGeom prst="round2DiagRect">
            <a:avLst>
              <a:gd name="adj1" fmla="val 25862"/>
              <a:gd name="adj2" fmla="val 0"/>
            </a:avLst>
          </a:prstGeom>
          <a:solidFill>
            <a:srgbClr val="3064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 name="Rectangle: Diagonal Corners Rounded 6">
            <a:extLst>
              <a:ext uri="{FF2B5EF4-FFF2-40B4-BE49-F238E27FC236}">
                <a16:creationId xmlns:a16="http://schemas.microsoft.com/office/drawing/2014/main" id="{7A26585A-40AF-FCF0-6C75-03B92DC823C9}"/>
              </a:ext>
            </a:extLst>
          </p:cNvPr>
          <p:cNvSpPr/>
          <p:nvPr/>
        </p:nvSpPr>
        <p:spPr>
          <a:xfrm>
            <a:off x="0" y="3429001"/>
            <a:ext cx="6096000" cy="3428999"/>
          </a:xfrm>
          <a:prstGeom prst="round2DiagRect">
            <a:avLst>
              <a:gd name="adj1" fmla="val 25862"/>
              <a:gd name="adj2" fmla="val 0"/>
            </a:avLst>
          </a:prstGeom>
          <a:solidFill>
            <a:srgbClr val="3064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8" name="Group 7">
            <a:extLst>
              <a:ext uri="{FF2B5EF4-FFF2-40B4-BE49-F238E27FC236}">
                <a16:creationId xmlns:a16="http://schemas.microsoft.com/office/drawing/2014/main" id="{E6834D01-E497-9259-7F53-D2BB28984A30}"/>
              </a:ext>
            </a:extLst>
          </p:cNvPr>
          <p:cNvGrpSpPr/>
          <p:nvPr/>
        </p:nvGrpSpPr>
        <p:grpSpPr>
          <a:xfrm>
            <a:off x="10614506" y="397893"/>
            <a:ext cx="1400255" cy="2339011"/>
            <a:chOff x="8292830" y="96459"/>
            <a:chExt cx="1574098" cy="2629402"/>
          </a:xfrm>
          <a:effectLst>
            <a:outerShdw blurRad="50800" dist="38100" dir="10800000" algn="r" rotWithShape="0">
              <a:prstClr val="black">
                <a:alpha val="40000"/>
              </a:prstClr>
            </a:outerShdw>
          </a:effectLst>
        </p:grpSpPr>
        <p:grpSp>
          <p:nvGrpSpPr>
            <p:cNvPr id="9" name="Group 8">
              <a:extLst>
                <a:ext uri="{FF2B5EF4-FFF2-40B4-BE49-F238E27FC236}">
                  <a16:creationId xmlns:a16="http://schemas.microsoft.com/office/drawing/2014/main" id="{B72541CD-B0EF-F13E-6F09-77A25F44B849}"/>
                </a:ext>
              </a:extLst>
            </p:cNvPr>
            <p:cNvGrpSpPr/>
            <p:nvPr/>
          </p:nvGrpSpPr>
          <p:grpSpPr>
            <a:xfrm>
              <a:off x="8292830" y="96459"/>
              <a:ext cx="1574098" cy="2629402"/>
              <a:chOff x="4469285" y="601240"/>
              <a:chExt cx="1574098" cy="2629402"/>
            </a:xfrm>
          </p:grpSpPr>
          <p:grpSp>
            <p:nvGrpSpPr>
              <p:cNvPr id="11" name="Group 10">
                <a:extLst>
                  <a:ext uri="{FF2B5EF4-FFF2-40B4-BE49-F238E27FC236}">
                    <a16:creationId xmlns:a16="http://schemas.microsoft.com/office/drawing/2014/main" id="{F6C4C1A5-F499-EBE5-2C4A-6C1A45FA807F}"/>
                  </a:ext>
                </a:extLst>
              </p:cNvPr>
              <p:cNvGrpSpPr/>
              <p:nvPr/>
            </p:nvGrpSpPr>
            <p:grpSpPr>
              <a:xfrm>
                <a:off x="4469285" y="601240"/>
                <a:ext cx="1574098" cy="2629402"/>
                <a:chOff x="462470" y="223730"/>
                <a:chExt cx="1574098" cy="2629402"/>
              </a:xfrm>
            </p:grpSpPr>
            <p:sp>
              <p:nvSpPr>
                <p:cNvPr id="13" name="Rectangle: Rounded Corners 12">
                  <a:extLst>
                    <a:ext uri="{FF2B5EF4-FFF2-40B4-BE49-F238E27FC236}">
                      <a16:creationId xmlns:a16="http://schemas.microsoft.com/office/drawing/2014/main" id="{A0D3D58D-6356-1728-C703-130F53C43B9D}"/>
                    </a:ext>
                  </a:extLst>
                </p:cNvPr>
                <p:cNvSpPr/>
                <p:nvPr/>
              </p:nvSpPr>
              <p:spPr>
                <a:xfrm>
                  <a:off x="462470" y="1112946"/>
                  <a:ext cx="1574098" cy="174018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73EA003D-16CF-7C97-B1E6-A239E656BF7D}"/>
                    </a:ext>
                  </a:extLst>
                </p:cNvPr>
                <p:cNvGrpSpPr/>
                <p:nvPr/>
              </p:nvGrpSpPr>
              <p:grpSpPr>
                <a:xfrm>
                  <a:off x="638105" y="223730"/>
                  <a:ext cx="1222829" cy="1222829"/>
                  <a:chOff x="638174" y="223730"/>
                  <a:chExt cx="1222829" cy="1222829"/>
                </a:xfrm>
              </p:grpSpPr>
              <p:sp>
                <p:nvSpPr>
                  <p:cNvPr id="15" name="Oval 14">
                    <a:extLst>
                      <a:ext uri="{FF2B5EF4-FFF2-40B4-BE49-F238E27FC236}">
                        <a16:creationId xmlns:a16="http://schemas.microsoft.com/office/drawing/2014/main" id="{0809DCEC-4739-0A0E-3B99-CBFE852681D9}"/>
                      </a:ext>
                    </a:extLst>
                  </p:cNvPr>
                  <p:cNvSpPr/>
                  <p:nvPr/>
                </p:nvSpPr>
                <p:spPr>
                  <a:xfrm>
                    <a:off x="638174" y="223730"/>
                    <a:ext cx="1222829" cy="12228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Oval 15">
                    <a:extLst>
                      <a:ext uri="{FF2B5EF4-FFF2-40B4-BE49-F238E27FC236}">
                        <a16:creationId xmlns:a16="http://schemas.microsoft.com/office/drawing/2014/main" id="{982DBFCA-B8EF-49C2-2C6F-BAC9E770DEAE}"/>
                      </a:ext>
                    </a:extLst>
                  </p:cNvPr>
                  <p:cNvSpPr/>
                  <p:nvPr/>
                </p:nvSpPr>
                <p:spPr>
                  <a:xfrm>
                    <a:off x="743570" y="329126"/>
                    <a:ext cx="1012037" cy="1012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097C8F55-99EB-9880-ACD8-8BDD70FD7384}"/>
                      </a:ext>
                    </a:extLst>
                  </p:cNvPr>
                  <p:cNvSpPr txBox="1"/>
                  <p:nvPr/>
                </p:nvSpPr>
                <p:spPr>
                  <a:xfrm>
                    <a:off x="829938" y="290851"/>
                    <a:ext cx="839297" cy="1015663"/>
                  </a:xfrm>
                  <a:prstGeom prst="rect">
                    <a:avLst/>
                  </a:prstGeom>
                  <a:noFill/>
                </p:spPr>
                <p:txBody>
                  <a:bodyPr wrap="square" rtlCol="0">
                    <a:spAutoFit/>
                  </a:bodyPr>
                  <a:lstStyle/>
                  <a:p>
                    <a:pPr algn="ctr"/>
                    <a:r>
                      <a:rPr lang="en-US" sz="6000" b="1" dirty="0">
                        <a:solidFill>
                          <a:schemeClr val="accent2"/>
                        </a:solidFill>
                        <a:latin typeface="Roboto" pitchFamily="2" charset="0"/>
                        <a:ea typeface="Roboto" pitchFamily="2" charset="0"/>
                      </a:rPr>
                      <a:t>W</a:t>
                    </a:r>
                    <a:endParaRPr lang="vi-VN" sz="6000" b="1" dirty="0">
                      <a:solidFill>
                        <a:schemeClr val="accent2"/>
                      </a:solidFill>
                      <a:latin typeface="Roboto" pitchFamily="2" charset="0"/>
                      <a:ea typeface="Roboto" pitchFamily="2" charset="0"/>
                    </a:endParaRPr>
                  </a:p>
                </p:txBody>
              </p:sp>
            </p:grpSp>
          </p:grpSp>
          <p:sp>
            <p:nvSpPr>
              <p:cNvPr id="12" name="TextBox 11">
                <a:extLst>
                  <a:ext uri="{FF2B5EF4-FFF2-40B4-BE49-F238E27FC236}">
                    <a16:creationId xmlns:a16="http://schemas.microsoft.com/office/drawing/2014/main" id="{9E70D88E-65CF-3B9C-2EF0-0ECCE83ED84E}"/>
                  </a:ext>
                </a:extLst>
              </p:cNvPr>
              <p:cNvSpPr txBox="1"/>
              <p:nvPr/>
            </p:nvSpPr>
            <p:spPr>
              <a:xfrm>
                <a:off x="4525488" y="2713285"/>
                <a:ext cx="1461689"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WEAKNESS</a:t>
                </a:r>
                <a:endParaRPr lang="vi-VN" sz="1400" b="1" dirty="0">
                  <a:solidFill>
                    <a:schemeClr val="bg1"/>
                  </a:solidFill>
                  <a:latin typeface="Roboto" pitchFamily="2" charset="0"/>
                  <a:ea typeface="Roboto" pitchFamily="2" charset="0"/>
                </a:endParaRPr>
              </a:p>
            </p:txBody>
          </p:sp>
        </p:grpSp>
        <p:pic>
          <p:nvPicPr>
            <p:cNvPr id="10" name="Picture 9" descr="A person pushing a ball&#10;&#10;AI-generated content may be incorrect.">
              <a:extLst>
                <a:ext uri="{FF2B5EF4-FFF2-40B4-BE49-F238E27FC236}">
                  <a16:creationId xmlns:a16="http://schemas.microsoft.com/office/drawing/2014/main" id="{E98A8844-915D-81D7-1AD9-1CCB1D784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7511" y="1298584"/>
              <a:ext cx="824733" cy="824734"/>
            </a:xfrm>
            <a:prstGeom prst="rect">
              <a:avLst/>
            </a:prstGeom>
          </p:spPr>
        </p:pic>
      </p:grpSp>
      <p:grpSp>
        <p:nvGrpSpPr>
          <p:cNvPr id="18" name="Group 17">
            <a:extLst>
              <a:ext uri="{FF2B5EF4-FFF2-40B4-BE49-F238E27FC236}">
                <a16:creationId xmlns:a16="http://schemas.microsoft.com/office/drawing/2014/main" id="{A6D3F94C-94DC-480B-03F9-3ECD6F64222A}"/>
              </a:ext>
            </a:extLst>
          </p:cNvPr>
          <p:cNvGrpSpPr/>
          <p:nvPr/>
        </p:nvGrpSpPr>
        <p:grpSpPr>
          <a:xfrm>
            <a:off x="216553" y="355427"/>
            <a:ext cx="1422299" cy="2350646"/>
            <a:chOff x="1664946" y="529469"/>
            <a:chExt cx="1574098" cy="2601526"/>
          </a:xfrm>
          <a:effectLst>
            <a:outerShdw blurRad="50800" dist="38100" algn="l" rotWithShape="0">
              <a:prstClr val="black">
                <a:alpha val="40000"/>
              </a:prstClr>
            </a:outerShdw>
          </a:effectLst>
        </p:grpSpPr>
        <p:grpSp>
          <p:nvGrpSpPr>
            <p:cNvPr id="19" name="Group 18">
              <a:extLst>
                <a:ext uri="{FF2B5EF4-FFF2-40B4-BE49-F238E27FC236}">
                  <a16:creationId xmlns:a16="http://schemas.microsoft.com/office/drawing/2014/main" id="{D6E4AA90-684F-DB0C-0099-6C698AB2865E}"/>
                </a:ext>
              </a:extLst>
            </p:cNvPr>
            <p:cNvGrpSpPr/>
            <p:nvPr/>
          </p:nvGrpSpPr>
          <p:grpSpPr>
            <a:xfrm>
              <a:off x="1664946" y="529469"/>
              <a:ext cx="1574098" cy="2601526"/>
              <a:chOff x="2779054" y="569708"/>
              <a:chExt cx="1574098" cy="2601526"/>
            </a:xfrm>
          </p:grpSpPr>
          <p:grpSp>
            <p:nvGrpSpPr>
              <p:cNvPr id="21" name="Group 20">
                <a:extLst>
                  <a:ext uri="{FF2B5EF4-FFF2-40B4-BE49-F238E27FC236}">
                    <a16:creationId xmlns:a16="http://schemas.microsoft.com/office/drawing/2014/main" id="{5B185F6A-F27F-1DA2-2051-83495C8721FF}"/>
                  </a:ext>
                </a:extLst>
              </p:cNvPr>
              <p:cNvGrpSpPr/>
              <p:nvPr/>
            </p:nvGrpSpPr>
            <p:grpSpPr>
              <a:xfrm>
                <a:off x="2779054" y="569708"/>
                <a:ext cx="1574098" cy="2601526"/>
                <a:chOff x="462470" y="223730"/>
                <a:chExt cx="1574098" cy="2601526"/>
              </a:xfrm>
            </p:grpSpPr>
            <p:sp>
              <p:nvSpPr>
                <p:cNvPr id="23" name="Rectangle: Rounded Corners 22">
                  <a:extLst>
                    <a:ext uri="{FF2B5EF4-FFF2-40B4-BE49-F238E27FC236}">
                      <a16:creationId xmlns:a16="http://schemas.microsoft.com/office/drawing/2014/main" id="{17AE1585-B7EE-ED42-558A-825544BD54D3}"/>
                    </a:ext>
                  </a:extLst>
                </p:cNvPr>
                <p:cNvSpPr/>
                <p:nvPr/>
              </p:nvSpPr>
              <p:spPr>
                <a:xfrm>
                  <a:off x="462470" y="1112946"/>
                  <a:ext cx="1574098" cy="1712310"/>
                </a:xfrm>
                <a:prstGeom prst="roundRect">
                  <a:avLst/>
                </a:prstGeom>
                <a:solidFill>
                  <a:srgbClr val="47A2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4" name="Group 23">
                  <a:extLst>
                    <a:ext uri="{FF2B5EF4-FFF2-40B4-BE49-F238E27FC236}">
                      <a16:creationId xmlns:a16="http://schemas.microsoft.com/office/drawing/2014/main" id="{3A55A795-59FB-CDB7-3403-F5A0080BED94}"/>
                    </a:ext>
                  </a:extLst>
                </p:cNvPr>
                <p:cNvGrpSpPr/>
                <p:nvPr/>
              </p:nvGrpSpPr>
              <p:grpSpPr>
                <a:xfrm>
                  <a:off x="638105" y="223730"/>
                  <a:ext cx="1222829" cy="1222829"/>
                  <a:chOff x="638174" y="223730"/>
                  <a:chExt cx="1222829" cy="1222829"/>
                </a:xfrm>
              </p:grpSpPr>
              <p:sp>
                <p:nvSpPr>
                  <p:cNvPr id="25" name="Oval 24">
                    <a:extLst>
                      <a:ext uri="{FF2B5EF4-FFF2-40B4-BE49-F238E27FC236}">
                        <a16:creationId xmlns:a16="http://schemas.microsoft.com/office/drawing/2014/main" id="{1EE8FDF5-3724-D89A-D953-13458D539DEF}"/>
                      </a:ext>
                    </a:extLst>
                  </p:cNvPr>
                  <p:cNvSpPr/>
                  <p:nvPr/>
                </p:nvSpPr>
                <p:spPr>
                  <a:xfrm>
                    <a:off x="638174" y="223730"/>
                    <a:ext cx="1222829" cy="1222829"/>
                  </a:xfrm>
                  <a:prstGeom prst="ellipse">
                    <a:avLst/>
                  </a:prstGeom>
                  <a:solidFill>
                    <a:srgbClr val="47A2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Oval 25">
                    <a:extLst>
                      <a:ext uri="{FF2B5EF4-FFF2-40B4-BE49-F238E27FC236}">
                        <a16:creationId xmlns:a16="http://schemas.microsoft.com/office/drawing/2014/main" id="{82748ADE-E053-29AA-7E18-2AC4ABDF581E}"/>
                      </a:ext>
                    </a:extLst>
                  </p:cNvPr>
                  <p:cNvSpPr/>
                  <p:nvPr/>
                </p:nvSpPr>
                <p:spPr>
                  <a:xfrm>
                    <a:off x="743570" y="329126"/>
                    <a:ext cx="1012037" cy="1012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TextBox 26">
                    <a:extLst>
                      <a:ext uri="{FF2B5EF4-FFF2-40B4-BE49-F238E27FC236}">
                        <a16:creationId xmlns:a16="http://schemas.microsoft.com/office/drawing/2014/main" id="{461654C3-C165-C691-F506-F1164E359ACC}"/>
                      </a:ext>
                    </a:extLst>
                  </p:cNvPr>
                  <p:cNvSpPr txBox="1"/>
                  <p:nvPr/>
                </p:nvSpPr>
                <p:spPr>
                  <a:xfrm>
                    <a:off x="829938" y="270728"/>
                    <a:ext cx="839297" cy="1015663"/>
                  </a:xfrm>
                  <a:prstGeom prst="rect">
                    <a:avLst/>
                  </a:prstGeom>
                  <a:noFill/>
                </p:spPr>
                <p:txBody>
                  <a:bodyPr wrap="square" rtlCol="0">
                    <a:spAutoFit/>
                  </a:bodyPr>
                  <a:lstStyle/>
                  <a:p>
                    <a:pPr algn="ctr"/>
                    <a:r>
                      <a:rPr lang="en-US" sz="6000" b="1" dirty="0">
                        <a:solidFill>
                          <a:srgbClr val="47A264"/>
                        </a:solidFill>
                        <a:latin typeface="Roboto" pitchFamily="2" charset="0"/>
                        <a:ea typeface="Roboto" pitchFamily="2" charset="0"/>
                      </a:rPr>
                      <a:t>S</a:t>
                    </a:r>
                    <a:endParaRPr lang="vi-VN" sz="6000" b="1" dirty="0">
                      <a:solidFill>
                        <a:srgbClr val="47A264"/>
                      </a:solidFill>
                      <a:latin typeface="Roboto" pitchFamily="2" charset="0"/>
                      <a:ea typeface="Roboto" pitchFamily="2" charset="0"/>
                    </a:endParaRPr>
                  </a:p>
                </p:txBody>
              </p:sp>
            </p:grpSp>
          </p:grpSp>
          <p:pic>
            <p:nvPicPr>
              <p:cNvPr id="22" name="Picture 21">
                <a:extLst>
                  <a:ext uri="{FF2B5EF4-FFF2-40B4-BE49-F238E27FC236}">
                    <a16:creationId xmlns:a16="http://schemas.microsoft.com/office/drawing/2014/main" id="{96271045-48FB-80AF-D40D-9901ED49E29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185641" y="1860629"/>
                <a:ext cx="712279" cy="712279"/>
              </a:xfrm>
              <a:prstGeom prst="rect">
                <a:avLst/>
              </a:prstGeom>
            </p:spPr>
          </p:pic>
        </p:grpSp>
        <p:sp>
          <p:nvSpPr>
            <p:cNvPr id="20" name="TextBox 19">
              <a:extLst>
                <a:ext uri="{FF2B5EF4-FFF2-40B4-BE49-F238E27FC236}">
                  <a16:creationId xmlns:a16="http://schemas.microsoft.com/office/drawing/2014/main" id="{A0EA6A03-6D5B-4EAA-6740-E5C02736EBFD}"/>
                </a:ext>
              </a:extLst>
            </p:cNvPr>
            <p:cNvSpPr txBox="1"/>
            <p:nvPr/>
          </p:nvSpPr>
          <p:spPr>
            <a:xfrm>
              <a:off x="1696829" y="2550414"/>
              <a:ext cx="1461689"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STRENGTHS</a:t>
              </a:r>
              <a:endParaRPr lang="vi-VN" sz="1400" b="1" dirty="0">
                <a:solidFill>
                  <a:schemeClr val="bg1"/>
                </a:solidFill>
                <a:latin typeface="Roboto" pitchFamily="2" charset="0"/>
                <a:ea typeface="Roboto" pitchFamily="2" charset="0"/>
              </a:endParaRPr>
            </a:p>
          </p:txBody>
        </p:sp>
      </p:grpSp>
      <p:grpSp>
        <p:nvGrpSpPr>
          <p:cNvPr id="28" name="Group 27">
            <a:extLst>
              <a:ext uri="{FF2B5EF4-FFF2-40B4-BE49-F238E27FC236}">
                <a16:creationId xmlns:a16="http://schemas.microsoft.com/office/drawing/2014/main" id="{BF01A023-4A67-1244-CD9D-E19CDCEC1619}"/>
              </a:ext>
            </a:extLst>
          </p:cNvPr>
          <p:cNvGrpSpPr/>
          <p:nvPr/>
        </p:nvGrpSpPr>
        <p:grpSpPr>
          <a:xfrm>
            <a:off x="10411341" y="3926338"/>
            <a:ext cx="1603420" cy="2582772"/>
            <a:chOff x="7170703" y="3320407"/>
            <a:chExt cx="1574098" cy="2535541"/>
          </a:xfrm>
          <a:effectLst>
            <a:outerShdw blurRad="50800" dist="38100" dir="13500000" algn="br" rotWithShape="0">
              <a:prstClr val="black">
                <a:alpha val="40000"/>
              </a:prstClr>
            </a:outerShdw>
          </a:effectLst>
        </p:grpSpPr>
        <p:grpSp>
          <p:nvGrpSpPr>
            <p:cNvPr id="29" name="Group 28">
              <a:extLst>
                <a:ext uri="{FF2B5EF4-FFF2-40B4-BE49-F238E27FC236}">
                  <a16:creationId xmlns:a16="http://schemas.microsoft.com/office/drawing/2014/main" id="{43B48081-E3E7-7603-6295-3119C4FA7C66}"/>
                </a:ext>
              </a:extLst>
            </p:cNvPr>
            <p:cNvGrpSpPr/>
            <p:nvPr/>
          </p:nvGrpSpPr>
          <p:grpSpPr>
            <a:xfrm>
              <a:off x="7170703" y="3320407"/>
              <a:ext cx="1574098" cy="2535541"/>
              <a:chOff x="4469285" y="601240"/>
              <a:chExt cx="1574098" cy="2535541"/>
            </a:xfrm>
          </p:grpSpPr>
          <p:grpSp>
            <p:nvGrpSpPr>
              <p:cNvPr id="31" name="Group 30">
                <a:extLst>
                  <a:ext uri="{FF2B5EF4-FFF2-40B4-BE49-F238E27FC236}">
                    <a16:creationId xmlns:a16="http://schemas.microsoft.com/office/drawing/2014/main" id="{DABAD4FC-67DA-CF16-9A70-F9A6F5F8FF1F}"/>
                  </a:ext>
                </a:extLst>
              </p:cNvPr>
              <p:cNvGrpSpPr/>
              <p:nvPr/>
            </p:nvGrpSpPr>
            <p:grpSpPr>
              <a:xfrm>
                <a:off x="4469285" y="601240"/>
                <a:ext cx="1574098" cy="2535541"/>
                <a:chOff x="462470" y="223730"/>
                <a:chExt cx="1574098" cy="2535541"/>
              </a:xfrm>
            </p:grpSpPr>
            <p:sp>
              <p:nvSpPr>
                <p:cNvPr id="33" name="Rectangle: Rounded Corners 32">
                  <a:extLst>
                    <a:ext uri="{FF2B5EF4-FFF2-40B4-BE49-F238E27FC236}">
                      <a16:creationId xmlns:a16="http://schemas.microsoft.com/office/drawing/2014/main" id="{D77AD696-EA7B-E36E-65D7-EA5180EE060D}"/>
                    </a:ext>
                  </a:extLst>
                </p:cNvPr>
                <p:cNvSpPr/>
                <p:nvPr/>
              </p:nvSpPr>
              <p:spPr>
                <a:xfrm>
                  <a:off x="462470" y="1112945"/>
                  <a:ext cx="1574098" cy="1646326"/>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34" name="Group 33">
                  <a:extLst>
                    <a:ext uri="{FF2B5EF4-FFF2-40B4-BE49-F238E27FC236}">
                      <a16:creationId xmlns:a16="http://schemas.microsoft.com/office/drawing/2014/main" id="{EE8BDCB0-8ECD-211D-8C48-9DE5ECACE756}"/>
                    </a:ext>
                  </a:extLst>
                </p:cNvPr>
                <p:cNvGrpSpPr/>
                <p:nvPr/>
              </p:nvGrpSpPr>
              <p:grpSpPr>
                <a:xfrm>
                  <a:off x="638105" y="223730"/>
                  <a:ext cx="1222829" cy="1222829"/>
                  <a:chOff x="638174" y="223730"/>
                  <a:chExt cx="1222829" cy="1222829"/>
                </a:xfrm>
              </p:grpSpPr>
              <p:sp>
                <p:nvSpPr>
                  <p:cNvPr id="35" name="Oval 34">
                    <a:extLst>
                      <a:ext uri="{FF2B5EF4-FFF2-40B4-BE49-F238E27FC236}">
                        <a16:creationId xmlns:a16="http://schemas.microsoft.com/office/drawing/2014/main" id="{BBB22263-ECD2-380E-17AF-CEDAD780220B}"/>
                      </a:ext>
                    </a:extLst>
                  </p:cNvPr>
                  <p:cNvSpPr/>
                  <p:nvPr/>
                </p:nvSpPr>
                <p:spPr>
                  <a:xfrm>
                    <a:off x="638174" y="223730"/>
                    <a:ext cx="1222829" cy="122282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Oval 35">
                    <a:extLst>
                      <a:ext uri="{FF2B5EF4-FFF2-40B4-BE49-F238E27FC236}">
                        <a16:creationId xmlns:a16="http://schemas.microsoft.com/office/drawing/2014/main" id="{5C81EEAA-97CE-06CA-650A-227EB0799A3F}"/>
                      </a:ext>
                    </a:extLst>
                  </p:cNvPr>
                  <p:cNvSpPr/>
                  <p:nvPr/>
                </p:nvSpPr>
                <p:spPr>
                  <a:xfrm>
                    <a:off x="743570" y="329126"/>
                    <a:ext cx="1012037" cy="1012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38AFFC94-0F21-4EFF-19DD-B5C1031A9867}"/>
                      </a:ext>
                    </a:extLst>
                  </p:cNvPr>
                  <p:cNvSpPr txBox="1"/>
                  <p:nvPr/>
                </p:nvSpPr>
                <p:spPr>
                  <a:xfrm>
                    <a:off x="829870" y="343505"/>
                    <a:ext cx="839297" cy="1015663"/>
                  </a:xfrm>
                  <a:prstGeom prst="rect">
                    <a:avLst/>
                  </a:prstGeom>
                  <a:noFill/>
                </p:spPr>
                <p:txBody>
                  <a:bodyPr wrap="square" rtlCol="0">
                    <a:spAutoFit/>
                  </a:bodyPr>
                  <a:lstStyle/>
                  <a:p>
                    <a:pPr algn="ctr"/>
                    <a:r>
                      <a:rPr lang="en-US" sz="6000" b="1" dirty="0">
                        <a:solidFill>
                          <a:srgbClr val="0070C0"/>
                        </a:solidFill>
                        <a:latin typeface="Roboto" pitchFamily="2" charset="0"/>
                        <a:ea typeface="Roboto" pitchFamily="2" charset="0"/>
                      </a:rPr>
                      <a:t>O</a:t>
                    </a:r>
                    <a:endParaRPr lang="vi-VN" sz="6000" b="1" dirty="0">
                      <a:solidFill>
                        <a:srgbClr val="0070C0"/>
                      </a:solidFill>
                      <a:latin typeface="Roboto" pitchFamily="2" charset="0"/>
                      <a:ea typeface="Roboto" pitchFamily="2" charset="0"/>
                    </a:endParaRPr>
                  </a:p>
                </p:txBody>
              </p:sp>
            </p:grpSp>
          </p:grpSp>
          <p:sp>
            <p:nvSpPr>
              <p:cNvPr id="32" name="TextBox 31">
                <a:extLst>
                  <a:ext uri="{FF2B5EF4-FFF2-40B4-BE49-F238E27FC236}">
                    <a16:creationId xmlns:a16="http://schemas.microsoft.com/office/drawing/2014/main" id="{DF81BC35-E0F2-C806-AB75-A56720395C4D}"/>
                  </a:ext>
                </a:extLst>
              </p:cNvPr>
              <p:cNvSpPr txBox="1"/>
              <p:nvPr/>
            </p:nvSpPr>
            <p:spPr>
              <a:xfrm>
                <a:off x="4469285" y="2716230"/>
                <a:ext cx="1574098"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OPPORTUNITIES</a:t>
                </a:r>
                <a:endParaRPr lang="vi-VN" sz="1400" b="1" dirty="0">
                  <a:solidFill>
                    <a:schemeClr val="bg1"/>
                  </a:solidFill>
                  <a:latin typeface="Roboto" pitchFamily="2" charset="0"/>
                  <a:ea typeface="Roboto" pitchFamily="2" charset="0"/>
                </a:endParaRPr>
              </a:p>
            </p:txBody>
          </p:sp>
        </p:grpSp>
        <p:pic>
          <p:nvPicPr>
            <p:cNvPr id="30" name="Picture 29" descr="A hand and keys on a black background&#10;&#10;AI-generated content may be incorrect.">
              <a:extLst>
                <a:ext uri="{FF2B5EF4-FFF2-40B4-BE49-F238E27FC236}">
                  <a16:creationId xmlns:a16="http://schemas.microsoft.com/office/drawing/2014/main" id="{522AEEFD-4540-9D01-325B-5CC2BE10EE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2935" y="4612192"/>
              <a:ext cx="794397" cy="794397"/>
            </a:xfrm>
            <a:prstGeom prst="rect">
              <a:avLst/>
            </a:prstGeom>
          </p:spPr>
        </p:pic>
      </p:grpSp>
      <p:grpSp>
        <p:nvGrpSpPr>
          <p:cNvPr id="38" name="Group 37">
            <a:extLst>
              <a:ext uri="{FF2B5EF4-FFF2-40B4-BE49-F238E27FC236}">
                <a16:creationId xmlns:a16="http://schemas.microsoft.com/office/drawing/2014/main" id="{FD823491-9286-95BA-0617-F05080B5EC9C}"/>
              </a:ext>
            </a:extLst>
          </p:cNvPr>
          <p:cNvGrpSpPr/>
          <p:nvPr/>
        </p:nvGrpSpPr>
        <p:grpSpPr>
          <a:xfrm>
            <a:off x="214826" y="4093382"/>
            <a:ext cx="1424026" cy="2352437"/>
            <a:chOff x="274397" y="4205070"/>
            <a:chExt cx="1574098" cy="2600351"/>
          </a:xfrm>
          <a:effectLst>
            <a:outerShdw blurRad="50800" dist="38100" dir="18900000" algn="bl" rotWithShape="0">
              <a:prstClr val="black">
                <a:alpha val="40000"/>
              </a:prstClr>
            </a:outerShdw>
          </a:effectLst>
        </p:grpSpPr>
        <p:grpSp>
          <p:nvGrpSpPr>
            <p:cNvPr id="39" name="Group 38">
              <a:extLst>
                <a:ext uri="{FF2B5EF4-FFF2-40B4-BE49-F238E27FC236}">
                  <a16:creationId xmlns:a16="http://schemas.microsoft.com/office/drawing/2014/main" id="{86B2729B-3105-2C6A-EF18-728D2DD19CA5}"/>
                </a:ext>
              </a:extLst>
            </p:cNvPr>
            <p:cNvGrpSpPr/>
            <p:nvPr/>
          </p:nvGrpSpPr>
          <p:grpSpPr>
            <a:xfrm>
              <a:off x="274397" y="4205070"/>
              <a:ext cx="1574098" cy="2600351"/>
              <a:chOff x="1664946" y="529469"/>
              <a:chExt cx="1574098" cy="2600351"/>
            </a:xfrm>
          </p:grpSpPr>
          <p:grpSp>
            <p:nvGrpSpPr>
              <p:cNvPr id="41" name="Group 40">
                <a:extLst>
                  <a:ext uri="{FF2B5EF4-FFF2-40B4-BE49-F238E27FC236}">
                    <a16:creationId xmlns:a16="http://schemas.microsoft.com/office/drawing/2014/main" id="{01813BDB-E70F-20E0-EF22-4BC0C98F6392}"/>
                  </a:ext>
                </a:extLst>
              </p:cNvPr>
              <p:cNvGrpSpPr/>
              <p:nvPr/>
            </p:nvGrpSpPr>
            <p:grpSpPr>
              <a:xfrm>
                <a:off x="1664946" y="529469"/>
                <a:ext cx="1574098" cy="2600351"/>
                <a:chOff x="462470" y="223730"/>
                <a:chExt cx="1574098" cy="2600351"/>
              </a:xfrm>
            </p:grpSpPr>
            <p:sp>
              <p:nvSpPr>
                <p:cNvPr id="43" name="Rectangle: Rounded Corners 42">
                  <a:extLst>
                    <a:ext uri="{FF2B5EF4-FFF2-40B4-BE49-F238E27FC236}">
                      <a16:creationId xmlns:a16="http://schemas.microsoft.com/office/drawing/2014/main" id="{750EE56F-5C4C-4F4B-F22A-DC8BEC1C8FDA}"/>
                    </a:ext>
                  </a:extLst>
                </p:cNvPr>
                <p:cNvSpPr/>
                <p:nvPr/>
              </p:nvSpPr>
              <p:spPr>
                <a:xfrm>
                  <a:off x="462470" y="1112944"/>
                  <a:ext cx="1574098" cy="1711137"/>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4" name="Group 43">
                  <a:extLst>
                    <a:ext uri="{FF2B5EF4-FFF2-40B4-BE49-F238E27FC236}">
                      <a16:creationId xmlns:a16="http://schemas.microsoft.com/office/drawing/2014/main" id="{AC155254-B3E0-B76B-31C6-58AEF2F78D45}"/>
                    </a:ext>
                  </a:extLst>
                </p:cNvPr>
                <p:cNvGrpSpPr/>
                <p:nvPr/>
              </p:nvGrpSpPr>
              <p:grpSpPr>
                <a:xfrm>
                  <a:off x="638105" y="223730"/>
                  <a:ext cx="1222829" cy="1222829"/>
                  <a:chOff x="638174" y="223730"/>
                  <a:chExt cx="1222829" cy="1222829"/>
                </a:xfrm>
              </p:grpSpPr>
              <p:sp>
                <p:nvSpPr>
                  <p:cNvPr id="45" name="Oval 44">
                    <a:extLst>
                      <a:ext uri="{FF2B5EF4-FFF2-40B4-BE49-F238E27FC236}">
                        <a16:creationId xmlns:a16="http://schemas.microsoft.com/office/drawing/2014/main" id="{618AB7ED-E051-27DD-2FD7-37950D09BDA5}"/>
                      </a:ext>
                    </a:extLst>
                  </p:cNvPr>
                  <p:cNvSpPr/>
                  <p:nvPr/>
                </p:nvSpPr>
                <p:spPr>
                  <a:xfrm>
                    <a:off x="638174" y="223730"/>
                    <a:ext cx="1222829" cy="1222829"/>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Oval 45">
                    <a:extLst>
                      <a:ext uri="{FF2B5EF4-FFF2-40B4-BE49-F238E27FC236}">
                        <a16:creationId xmlns:a16="http://schemas.microsoft.com/office/drawing/2014/main" id="{D408513A-88C4-F920-B6C8-48AAB3B3B15A}"/>
                      </a:ext>
                    </a:extLst>
                  </p:cNvPr>
                  <p:cNvSpPr/>
                  <p:nvPr/>
                </p:nvSpPr>
                <p:spPr>
                  <a:xfrm>
                    <a:off x="743570" y="329126"/>
                    <a:ext cx="1012037" cy="1012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7" name="TextBox 46">
                    <a:extLst>
                      <a:ext uri="{FF2B5EF4-FFF2-40B4-BE49-F238E27FC236}">
                        <a16:creationId xmlns:a16="http://schemas.microsoft.com/office/drawing/2014/main" id="{90319E5E-C27D-BF64-9D03-2B28BBE64E1A}"/>
                      </a:ext>
                    </a:extLst>
                  </p:cNvPr>
                  <p:cNvSpPr txBox="1"/>
                  <p:nvPr/>
                </p:nvSpPr>
                <p:spPr>
                  <a:xfrm>
                    <a:off x="832532" y="283914"/>
                    <a:ext cx="839296" cy="1122700"/>
                  </a:xfrm>
                  <a:prstGeom prst="rect">
                    <a:avLst/>
                  </a:prstGeom>
                  <a:noFill/>
                </p:spPr>
                <p:txBody>
                  <a:bodyPr wrap="square" rtlCol="0">
                    <a:spAutoFit/>
                  </a:bodyPr>
                  <a:lstStyle/>
                  <a:p>
                    <a:pPr algn="ctr"/>
                    <a:r>
                      <a:rPr lang="en-US" sz="6000" b="1" dirty="0">
                        <a:solidFill>
                          <a:srgbClr val="EFB011"/>
                        </a:solidFill>
                        <a:latin typeface="Roboto" pitchFamily="2" charset="0"/>
                        <a:ea typeface="Roboto" pitchFamily="2" charset="0"/>
                      </a:rPr>
                      <a:t>T</a:t>
                    </a:r>
                    <a:endParaRPr lang="vi-VN" sz="6000" b="1" dirty="0">
                      <a:solidFill>
                        <a:srgbClr val="EFB011"/>
                      </a:solidFill>
                      <a:latin typeface="Roboto" pitchFamily="2" charset="0"/>
                      <a:ea typeface="Roboto" pitchFamily="2" charset="0"/>
                    </a:endParaRPr>
                  </a:p>
                </p:txBody>
              </p:sp>
            </p:grpSp>
          </p:grpSp>
          <p:sp>
            <p:nvSpPr>
              <p:cNvPr id="42" name="TextBox 41">
                <a:extLst>
                  <a:ext uri="{FF2B5EF4-FFF2-40B4-BE49-F238E27FC236}">
                    <a16:creationId xmlns:a16="http://schemas.microsoft.com/office/drawing/2014/main" id="{B3BC64B9-14BE-FAA9-93B1-26B2AFDD41C1}"/>
                  </a:ext>
                </a:extLst>
              </p:cNvPr>
              <p:cNvSpPr txBox="1"/>
              <p:nvPr/>
            </p:nvSpPr>
            <p:spPr>
              <a:xfrm>
                <a:off x="1721080" y="2601568"/>
                <a:ext cx="1461689"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THREATS</a:t>
                </a:r>
                <a:endParaRPr lang="vi-VN" sz="1400" b="1" dirty="0">
                  <a:solidFill>
                    <a:schemeClr val="bg1"/>
                  </a:solidFill>
                  <a:latin typeface="Roboto" pitchFamily="2" charset="0"/>
                  <a:ea typeface="Roboto" pitchFamily="2" charset="0"/>
                </a:endParaRPr>
              </a:p>
            </p:txBody>
          </p:sp>
        </p:grpSp>
        <p:pic>
          <p:nvPicPr>
            <p:cNvPr id="40" name="Picture 39" descr="A computer with a triangle on the screen&#10;&#10;AI-generated content may be incorrect.">
              <a:extLst>
                <a:ext uri="{FF2B5EF4-FFF2-40B4-BE49-F238E27FC236}">
                  <a16:creationId xmlns:a16="http://schemas.microsoft.com/office/drawing/2014/main" id="{B0C0F9CF-C2F0-84DA-5775-6D7A43570D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825" y="5538714"/>
              <a:ext cx="743780" cy="743780"/>
            </a:xfrm>
            <a:prstGeom prst="rect">
              <a:avLst/>
            </a:prstGeom>
          </p:spPr>
        </p:pic>
      </p:grpSp>
      <p:grpSp>
        <p:nvGrpSpPr>
          <p:cNvPr id="48" name="Group 47">
            <a:extLst>
              <a:ext uri="{FF2B5EF4-FFF2-40B4-BE49-F238E27FC236}">
                <a16:creationId xmlns:a16="http://schemas.microsoft.com/office/drawing/2014/main" id="{C949EC2D-834F-31B2-1DCA-D5801D5C801D}"/>
              </a:ext>
            </a:extLst>
          </p:cNvPr>
          <p:cNvGrpSpPr/>
          <p:nvPr/>
        </p:nvGrpSpPr>
        <p:grpSpPr>
          <a:xfrm>
            <a:off x="1852773" y="851113"/>
            <a:ext cx="3929509" cy="477055"/>
            <a:chOff x="8120959" y="1210678"/>
            <a:chExt cx="3929509" cy="477055"/>
          </a:xfrm>
        </p:grpSpPr>
        <p:pic>
          <p:nvPicPr>
            <p:cNvPr id="49" name="Graphic 48" descr="Completed with solid fill">
              <a:extLst>
                <a:ext uri="{FF2B5EF4-FFF2-40B4-BE49-F238E27FC236}">
                  <a16:creationId xmlns:a16="http://schemas.microsoft.com/office/drawing/2014/main" id="{3FB892D9-88EF-6E8C-725F-A5EE2EAFD2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50" name="TextBox 49">
              <a:extLst>
                <a:ext uri="{FF2B5EF4-FFF2-40B4-BE49-F238E27FC236}">
                  <a16:creationId xmlns:a16="http://schemas.microsoft.com/office/drawing/2014/main" id="{14DBE4D1-25BA-D4CD-0E0E-3C9FA7A2121A}"/>
                </a:ext>
              </a:extLst>
            </p:cNvPr>
            <p:cNvSpPr txBox="1"/>
            <p:nvPr/>
          </p:nvSpPr>
          <p:spPr>
            <a:xfrm>
              <a:off x="8428737" y="1226068"/>
              <a:ext cx="3621731"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Kinh nghiệm sẵn có về ký hợp đồng điện tử trong lĩnh vực tài chính/ngân hàng</a:t>
              </a:r>
              <a:r>
                <a:rPr lang="vi-VN" sz="1200" dirty="0">
                  <a:solidFill>
                    <a:srgbClr val="194794"/>
                  </a:solidFill>
                  <a:latin typeface="Roboto" pitchFamily="2" charset="0"/>
                  <a:ea typeface="Roboto" pitchFamily="2" charset="0"/>
                </a:rPr>
                <a:t>. </a:t>
              </a:r>
            </a:p>
          </p:txBody>
        </p:sp>
      </p:grpSp>
      <p:grpSp>
        <p:nvGrpSpPr>
          <p:cNvPr id="51" name="Group 50">
            <a:extLst>
              <a:ext uri="{FF2B5EF4-FFF2-40B4-BE49-F238E27FC236}">
                <a16:creationId xmlns:a16="http://schemas.microsoft.com/office/drawing/2014/main" id="{6C266823-E1A6-1913-B253-693E0D55D41B}"/>
              </a:ext>
            </a:extLst>
          </p:cNvPr>
          <p:cNvGrpSpPr/>
          <p:nvPr/>
        </p:nvGrpSpPr>
        <p:grpSpPr>
          <a:xfrm>
            <a:off x="1852773" y="1306166"/>
            <a:ext cx="3929509" cy="661721"/>
            <a:chOff x="8120959" y="1210678"/>
            <a:chExt cx="3929509" cy="661721"/>
          </a:xfrm>
        </p:grpSpPr>
        <p:pic>
          <p:nvPicPr>
            <p:cNvPr id="52" name="Graphic 51" descr="Completed with solid fill">
              <a:extLst>
                <a:ext uri="{FF2B5EF4-FFF2-40B4-BE49-F238E27FC236}">
                  <a16:creationId xmlns:a16="http://schemas.microsoft.com/office/drawing/2014/main" id="{AB79F904-6A41-8D61-A613-AD78CDAE73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53" name="TextBox 52">
              <a:extLst>
                <a:ext uri="{FF2B5EF4-FFF2-40B4-BE49-F238E27FC236}">
                  <a16:creationId xmlns:a16="http://schemas.microsoft.com/office/drawing/2014/main" id="{49B60863-282E-10AD-7775-9405F46AF88C}"/>
                </a:ext>
              </a:extLst>
            </p:cNvPr>
            <p:cNvSpPr txBox="1"/>
            <p:nvPr/>
          </p:nvSpPr>
          <p:spPr>
            <a:xfrm>
              <a:off x="8428737" y="1226068"/>
              <a:ext cx="3621731" cy="646331"/>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Nắm vững hệ sinh thái định danh và xác thực như </a:t>
              </a:r>
              <a:r>
                <a:rPr lang="en-US" sz="1200" dirty="0" err="1">
                  <a:solidFill>
                    <a:srgbClr val="194794"/>
                  </a:solidFill>
                  <a:latin typeface="Roboto" pitchFamily="2" charset="0"/>
                  <a:ea typeface="Roboto" pitchFamily="2" charset="0"/>
                </a:rPr>
                <a:t>VNeID</a:t>
              </a:r>
              <a:r>
                <a:rPr lang="en-US" sz="1200" dirty="0">
                  <a:solidFill>
                    <a:srgbClr val="194794"/>
                  </a:solidFill>
                  <a:latin typeface="Roboto" pitchFamily="2" charset="0"/>
                  <a:ea typeface="Roboto" pitchFamily="2" charset="0"/>
                </a:rPr>
                <a:t>, </a:t>
              </a:r>
              <a:r>
                <a:rPr lang="en-US" sz="1200" dirty="0" err="1">
                  <a:solidFill>
                    <a:srgbClr val="194794"/>
                  </a:solidFill>
                  <a:latin typeface="Roboto" pitchFamily="2" charset="0"/>
                  <a:ea typeface="Roboto" pitchFamily="2" charset="0"/>
                </a:rPr>
                <a:t>RSHUB</a:t>
              </a:r>
              <a:r>
                <a:rPr lang="en-US" sz="1200" dirty="0">
                  <a:solidFill>
                    <a:srgbClr val="194794"/>
                  </a:solidFill>
                  <a:latin typeface="Roboto" pitchFamily="2" charset="0"/>
                  <a:ea typeface="Roboto" pitchFamily="2" charset="0"/>
                </a:rPr>
                <a:t>, chữ ký số, </a:t>
              </a:r>
              <a:r>
                <a:rPr lang="en-US" sz="1200" dirty="0" err="1">
                  <a:solidFill>
                    <a:srgbClr val="194794"/>
                  </a:solidFill>
                  <a:latin typeface="Roboto" pitchFamily="2" charset="0"/>
                  <a:ea typeface="Roboto" pitchFamily="2" charset="0"/>
                </a:rPr>
                <a:t>FIDO2</a:t>
              </a:r>
              <a:r>
                <a:rPr lang="en-US" sz="1200" dirty="0">
                  <a:solidFill>
                    <a:srgbClr val="194794"/>
                  </a:solidFill>
                  <a:latin typeface="Roboto" pitchFamily="2" charset="0"/>
                  <a:ea typeface="Roboto" pitchFamily="2" charset="0"/>
                </a:rPr>
                <a:t>, giúp tích hợp các phương thức xác thực mạnh</a:t>
              </a:r>
              <a:r>
                <a:rPr lang="vi-VN" sz="1200" dirty="0">
                  <a:solidFill>
                    <a:srgbClr val="194794"/>
                  </a:solidFill>
                  <a:latin typeface="Roboto" pitchFamily="2" charset="0"/>
                  <a:ea typeface="Roboto" pitchFamily="2" charset="0"/>
                </a:rPr>
                <a:t>. </a:t>
              </a:r>
            </a:p>
          </p:txBody>
        </p:sp>
      </p:grpSp>
      <p:grpSp>
        <p:nvGrpSpPr>
          <p:cNvPr id="54" name="Group 53">
            <a:extLst>
              <a:ext uri="{FF2B5EF4-FFF2-40B4-BE49-F238E27FC236}">
                <a16:creationId xmlns:a16="http://schemas.microsoft.com/office/drawing/2014/main" id="{49331A96-05BB-CB6C-A536-195BFEA87DC9}"/>
              </a:ext>
            </a:extLst>
          </p:cNvPr>
          <p:cNvGrpSpPr/>
          <p:nvPr/>
        </p:nvGrpSpPr>
        <p:grpSpPr>
          <a:xfrm>
            <a:off x="1871993" y="1955911"/>
            <a:ext cx="3929509" cy="661721"/>
            <a:chOff x="8120959" y="1210678"/>
            <a:chExt cx="3929509" cy="661721"/>
          </a:xfrm>
        </p:grpSpPr>
        <p:pic>
          <p:nvPicPr>
            <p:cNvPr id="55" name="Graphic 54" descr="Completed with solid fill">
              <a:extLst>
                <a:ext uri="{FF2B5EF4-FFF2-40B4-BE49-F238E27FC236}">
                  <a16:creationId xmlns:a16="http://schemas.microsoft.com/office/drawing/2014/main" id="{7F73F7A0-56DD-4A74-AADB-91A4DCCE61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56" name="TextBox 55">
              <a:extLst>
                <a:ext uri="{FF2B5EF4-FFF2-40B4-BE49-F238E27FC236}">
                  <a16:creationId xmlns:a16="http://schemas.microsoft.com/office/drawing/2014/main" id="{E45036ED-31C7-6E55-0121-1919D196BCFE}"/>
                </a:ext>
              </a:extLst>
            </p:cNvPr>
            <p:cNvSpPr txBox="1"/>
            <p:nvPr/>
          </p:nvSpPr>
          <p:spPr>
            <a:xfrm>
              <a:off x="8428737" y="1226068"/>
              <a:ext cx="3621731" cy="646331"/>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Khả năng đóng vai trò kép: nền tảng </a:t>
              </a:r>
              <a:r>
                <a:rPr lang="en-US" sz="1200" dirty="0" err="1">
                  <a:solidFill>
                    <a:srgbClr val="194794"/>
                  </a:solidFill>
                  <a:latin typeface="Roboto" pitchFamily="2" charset="0"/>
                  <a:ea typeface="Roboto" pitchFamily="2" charset="0"/>
                </a:rPr>
                <a:t>eContract</a:t>
              </a:r>
              <a:r>
                <a:rPr lang="en-US" sz="1200" dirty="0">
                  <a:solidFill>
                    <a:srgbClr val="194794"/>
                  </a:solidFill>
                  <a:latin typeface="Roboto" pitchFamily="2" charset="0"/>
                  <a:ea typeface="Roboto" pitchFamily="2" charset="0"/>
                </a:rPr>
                <a:t> và nhà cung cấp dịch vụ tin cậy (chứng thực thông điệp dữ liệu)</a:t>
              </a:r>
              <a:r>
                <a:rPr lang="vi-VN" sz="1200" dirty="0">
                  <a:solidFill>
                    <a:srgbClr val="194794"/>
                  </a:solidFill>
                  <a:latin typeface="Roboto" pitchFamily="2" charset="0"/>
                  <a:ea typeface="Roboto" pitchFamily="2" charset="0"/>
                </a:rPr>
                <a:t>. </a:t>
              </a:r>
            </a:p>
          </p:txBody>
        </p:sp>
      </p:grpSp>
      <p:grpSp>
        <p:nvGrpSpPr>
          <p:cNvPr id="57" name="Group 56">
            <a:extLst>
              <a:ext uri="{FF2B5EF4-FFF2-40B4-BE49-F238E27FC236}">
                <a16:creationId xmlns:a16="http://schemas.microsoft.com/office/drawing/2014/main" id="{61A69FEA-03B2-F505-CF92-01C54B698351}"/>
              </a:ext>
            </a:extLst>
          </p:cNvPr>
          <p:cNvGrpSpPr/>
          <p:nvPr/>
        </p:nvGrpSpPr>
        <p:grpSpPr>
          <a:xfrm>
            <a:off x="1871993" y="2587724"/>
            <a:ext cx="3929509" cy="477055"/>
            <a:chOff x="8120959" y="1210678"/>
            <a:chExt cx="3929509" cy="477055"/>
          </a:xfrm>
        </p:grpSpPr>
        <p:pic>
          <p:nvPicPr>
            <p:cNvPr id="58" name="Graphic 57" descr="Completed with solid fill">
              <a:extLst>
                <a:ext uri="{FF2B5EF4-FFF2-40B4-BE49-F238E27FC236}">
                  <a16:creationId xmlns:a16="http://schemas.microsoft.com/office/drawing/2014/main" id="{238D5C13-F208-4C81-2CF0-D64DE21D4C7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59" name="TextBox 58">
              <a:extLst>
                <a:ext uri="{FF2B5EF4-FFF2-40B4-BE49-F238E27FC236}">
                  <a16:creationId xmlns:a16="http://schemas.microsoft.com/office/drawing/2014/main" id="{5C0EA1A8-7165-210D-4AC2-3256709CCE01}"/>
                </a:ext>
              </a:extLst>
            </p:cNvPr>
            <p:cNvSpPr txBox="1"/>
            <p:nvPr/>
          </p:nvSpPr>
          <p:spPr>
            <a:xfrm>
              <a:off x="8428737" y="1226068"/>
              <a:ext cx="3621731"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Kiến trúc hệ thống mở, dễ tích hợp với các hệ thống </a:t>
              </a:r>
              <a:r>
                <a:rPr lang="en-US" sz="1200" dirty="0" err="1">
                  <a:solidFill>
                    <a:srgbClr val="194794"/>
                  </a:solidFill>
                  <a:latin typeface="Roboto" pitchFamily="2" charset="0"/>
                  <a:ea typeface="Roboto" pitchFamily="2" charset="0"/>
                </a:rPr>
                <a:t>HRM</a:t>
              </a:r>
              <a:r>
                <a:rPr lang="en-US" sz="1200" dirty="0">
                  <a:solidFill>
                    <a:srgbClr val="194794"/>
                  </a:solidFill>
                  <a:latin typeface="Roboto" pitchFamily="2" charset="0"/>
                  <a:ea typeface="Roboto" pitchFamily="2" charset="0"/>
                </a:rPr>
                <a:t>/HRIS và hệ thống nội bộ khác</a:t>
              </a:r>
              <a:r>
                <a:rPr lang="vi-VN" sz="1200" dirty="0">
                  <a:solidFill>
                    <a:srgbClr val="194794"/>
                  </a:solidFill>
                  <a:latin typeface="Roboto" pitchFamily="2" charset="0"/>
                  <a:ea typeface="Roboto" pitchFamily="2" charset="0"/>
                </a:rPr>
                <a:t>. </a:t>
              </a:r>
            </a:p>
          </p:txBody>
        </p:sp>
      </p:grpSp>
      <p:grpSp>
        <p:nvGrpSpPr>
          <p:cNvPr id="60" name="Group 59">
            <a:extLst>
              <a:ext uri="{FF2B5EF4-FFF2-40B4-BE49-F238E27FC236}">
                <a16:creationId xmlns:a16="http://schemas.microsoft.com/office/drawing/2014/main" id="{E5D3BB02-DF65-DE06-16C2-8BC4D0D13F19}"/>
              </a:ext>
            </a:extLst>
          </p:cNvPr>
          <p:cNvGrpSpPr/>
          <p:nvPr/>
        </p:nvGrpSpPr>
        <p:grpSpPr>
          <a:xfrm>
            <a:off x="6322587" y="3818429"/>
            <a:ext cx="3929509" cy="661721"/>
            <a:chOff x="8120959" y="1210678"/>
            <a:chExt cx="3929509" cy="661721"/>
          </a:xfrm>
        </p:grpSpPr>
        <p:pic>
          <p:nvPicPr>
            <p:cNvPr id="61" name="Graphic 60" descr="Completed with solid fill">
              <a:extLst>
                <a:ext uri="{FF2B5EF4-FFF2-40B4-BE49-F238E27FC236}">
                  <a16:creationId xmlns:a16="http://schemas.microsoft.com/office/drawing/2014/main" id="{1A6CA736-65AD-A0C7-143D-61C1A52353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62" name="TextBox 61">
              <a:extLst>
                <a:ext uri="{FF2B5EF4-FFF2-40B4-BE49-F238E27FC236}">
                  <a16:creationId xmlns:a16="http://schemas.microsoft.com/office/drawing/2014/main" id="{B6CC76E4-CB89-DDC0-D2B6-9BB4FFD943B8}"/>
                </a:ext>
              </a:extLst>
            </p:cNvPr>
            <p:cNvSpPr txBox="1"/>
            <p:nvPr/>
          </p:nvSpPr>
          <p:spPr>
            <a:xfrm>
              <a:off x="8428737" y="1226068"/>
              <a:ext cx="3621731" cy="646331"/>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Nghị định 337 tạo ra một thị trường mới cho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điện tử gắn với Nền tảng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điện tử, hiện chưa có nhiều đối thủ mạnh.</a:t>
              </a:r>
              <a:r>
                <a:rPr lang="vi-VN" sz="1200" dirty="0">
                  <a:solidFill>
                    <a:srgbClr val="194794"/>
                  </a:solidFill>
                  <a:latin typeface="Roboto" pitchFamily="2" charset="0"/>
                  <a:ea typeface="Roboto" pitchFamily="2" charset="0"/>
                </a:rPr>
                <a:t>. </a:t>
              </a:r>
            </a:p>
          </p:txBody>
        </p:sp>
      </p:grpSp>
      <p:grpSp>
        <p:nvGrpSpPr>
          <p:cNvPr id="63" name="Group 62">
            <a:extLst>
              <a:ext uri="{FF2B5EF4-FFF2-40B4-BE49-F238E27FC236}">
                <a16:creationId xmlns:a16="http://schemas.microsoft.com/office/drawing/2014/main" id="{B6956F56-EB75-E55C-9F02-806897A519A5}"/>
              </a:ext>
            </a:extLst>
          </p:cNvPr>
          <p:cNvGrpSpPr/>
          <p:nvPr/>
        </p:nvGrpSpPr>
        <p:grpSpPr>
          <a:xfrm>
            <a:off x="6322587" y="4507851"/>
            <a:ext cx="3929509" cy="661721"/>
            <a:chOff x="8120959" y="1210678"/>
            <a:chExt cx="3929509" cy="661721"/>
          </a:xfrm>
        </p:grpSpPr>
        <p:pic>
          <p:nvPicPr>
            <p:cNvPr id="64" name="Graphic 63" descr="Completed with solid fill">
              <a:extLst>
                <a:ext uri="{FF2B5EF4-FFF2-40B4-BE49-F238E27FC236}">
                  <a16:creationId xmlns:a16="http://schemas.microsoft.com/office/drawing/2014/main" id="{9EC26F68-C687-FC91-76D7-F921FC4336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65" name="TextBox 64">
              <a:extLst>
                <a:ext uri="{FF2B5EF4-FFF2-40B4-BE49-F238E27FC236}">
                  <a16:creationId xmlns:a16="http://schemas.microsoft.com/office/drawing/2014/main" id="{ED4E1938-5111-05B1-FFF7-48244319FF5C}"/>
                </a:ext>
              </a:extLst>
            </p:cNvPr>
            <p:cNvSpPr txBox="1"/>
            <p:nvPr/>
          </p:nvSpPr>
          <p:spPr>
            <a:xfrm>
              <a:off x="8428737" y="1226068"/>
              <a:ext cx="3621731" cy="646331"/>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Xu hướng chuyển đổi số trong quản trị nhân sự, lương, bảo hiểm xã hội tạo nhu cầu bắt buộc về số hóa </a:t>
              </a:r>
              <a:r>
                <a:rPr lang="en-US" sz="1200" dirty="0" err="1">
                  <a:solidFill>
                    <a:srgbClr val="194794"/>
                  </a:solidFill>
                  <a:latin typeface="Roboto" pitchFamily="2" charset="0"/>
                  <a:ea typeface="Roboto" pitchFamily="2" charset="0"/>
                </a:rPr>
                <a:t>HĐLĐ</a:t>
              </a:r>
              <a:r>
                <a:rPr lang="vi-VN" sz="1200" dirty="0">
                  <a:solidFill>
                    <a:srgbClr val="194794"/>
                  </a:solidFill>
                  <a:latin typeface="Roboto" pitchFamily="2" charset="0"/>
                  <a:ea typeface="Roboto" pitchFamily="2" charset="0"/>
                </a:rPr>
                <a:t>. </a:t>
              </a:r>
            </a:p>
          </p:txBody>
        </p:sp>
      </p:grpSp>
      <p:grpSp>
        <p:nvGrpSpPr>
          <p:cNvPr id="66" name="Group 65">
            <a:extLst>
              <a:ext uri="{FF2B5EF4-FFF2-40B4-BE49-F238E27FC236}">
                <a16:creationId xmlns:a16="http://schemas.microsoft.com/office/drawing/2014/main" id="{381B913D-35C1-BB10-9C8B-8B6BA8044357}"/>
              </a:ext>
            </a:extLst>
          </p:cNvPr>
          <p:cNvGrpSpPr/>
          <p:nvPr/>
        </p:nvGrpSpPr>
        <p:grpSpPr>
          <a:xfrm>
            <a:off x="6322587" y="5197273"/>
            <a:ext cx="3929509" cy="661721"/>
            <a:chOff x="8120959" y="1210678"/>
            <a:chExt cx="3929509" cy="661721"/>
          </a:xfrm>
        </p:grpSpPr>
        <p:pic>
          <p:nvPicPr>
            <p:cNvPr id="67" name="Graphic 66" descr="Completed with solid fill">
              <a:extLst>
                <a:ext uri="{FF2B5EF4-FFF2-40B4-BE49-F238E27FC236}">
                  <a16:creationId xmlns:a16="http://schemas.microsoft.com/office/drawing/2014/main" id="{F77F831A-5B90-DF79-D723-7EFF38F731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68" name="TextBox 67">
              <a:extLst>
                <a:ext uri="{FF2B5EF4-FFF2-40B4-BE49-F238E27FC236}">
                  <a16:creationId xmlns:a16="http://schemas.microsoft.com/office/drawing/2014/main" id="{A336B861-814D-DFE9-0E86-6AB0B0EF9901}"/>
                </a:ext>
              </a:extLst>
            </p:cNvPr>
            <p:cNvSpPr txBox="1"/>
            <p:nvPr/>
          </p:nvSpPr>
          <p:spPr>
            <a:xfrm>
              <a:off x="8428737" y="1226068"/>
              <a:ext cx="3621731" cy="646331"/>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Có khả năng mở rộng từ </a:t>
              </a:r>
              <a:r>
                <a:rPr lang="en-US" sz="1200" dirty="0" err="1">
                  <a:solidFill>
                    <a:srgbClr val="194794"/>
                  </a:solidFill>
                  <a:latin typeface="Roboto" pitchFamily="2" charset="0"/>
                  <a:ea typeface="Roboto" pitchFamily="2" charset="0"/>
                </a:rPr>
                <a:t>HĐLĐ</a:t>
              </a:r>
              <a:r>
                <a:rPr lang="en-US" sz="1200" dirty="0">
                  <a:solidFill>
                    <a:srgbClr val="194794"/>
                  </a:solidFill>
                  <a:latin typeface="Roboto" pitchFamily="2" charset="0"/>
                  <a:ea typeface="Roboto" pitchFamily="2" charset="0"/>
                </a:rPr>
                <a:t> sang các loại hợp đồng khác như hợp đồng dịch vụ, hợp đồng cộng tác viên, hợp đồng đại lý</a:t>
              </a:r>
              <a:r>
                <a:rPr lang="vi-VN" sz="1200" dirty="0">
                  <a:solidFill>
                    <a:srgbClr val="194794"/>
                  </a:solidFill>
                  <a:latin typeface="Roboto" pitchFamily="2" charset="0"/>
                  <a:ea typeface="Roboto" pitchFamily="2" charset="0"/>
                </a:rPr>
                <a:t>. </a:t>
              </a:r>
            </a:p>
          </p:txBody>
        </p:sp>
      </p:grpSp>
      <p:grpSp>
        <p:nvGrpSpPr>
          <p:cNvPr id="69" name="Group 68">
            <a:extLst>
              <a:ext uri="{FF2B5EF4-FFF2-40B4-BE49-F238E27FC236}">
                <a16:creationId xmlns:a16="http://schemas.microsoft.com/office/drawing/2014/main" id="{2BA5DED1-A835-B088-0608-0F90D0440257}"/>
              </a:ext>
            </a:extLst>
          </p:cNvPr>
          <p:cNvGrpSpPr/>
          <p:nvPr/>
        </p:nvGrpSpPr>
        <p:grpSpPr>
          <a:xfrm>
            <a:off x="6322587" y="5886696"/>
            <a:ext cx="3929509" cy="477055"/>
            <a:chOff x="8120959" y="1210678"/>
            <a:chExt cx="3929509" cy="477055"/>
          </a:xfrm>
        </p:grpSpPr>
        <p:pic>
          <p:nvPicPr>
            <p:cNvPr id="70" name="Graphic 69" descr="Completed with solid fill">
              <a:extLst>
                <a:ext uri="{FF2B5EF4-FFF2-40B4-BE49-F238E27FC236}">
                  <a16:creationId xmlns:a16="http://schemas.microsoft.com/office/drawing/2014/main" id="{B448F5B7-E70E-E021-29BF-DC2295EB61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20959" y="1210678"/>
              <a:ext cx="307778" cy="307778"/>
            </a:xfrm>
            <a:prstGeom prst="rect">
              <a:avLst/>
            </a:prstGeom>
          </p:spPr>
        </p:pic>
        <p:sp>
          <p:nvSpPr>
            <p:cNvPr id="71" name="TextBox 70">
              <a:extLst>
                <a:ext uri="{FF2B5EF4-FFF2-40B4-BE49-F238E27FC236}">
                  <a16:creationId xmlns:a16="http://schemas.microsoft.com/office/drawing/2014/main" id="{D2363957-8E68-F7C2-EF1E-4A9EFC02718A}"/>
                </a:ext>
              </a:extLst>
            </p:cNvPr>
            <p:cNvSpPr txBox="1"/>
            <p:nvPr/>
          </p:nvSpPr>
          <p:spPr>
            <a:xfrm>
              <a:off x="8428737" y="1226068"/>
              <a:ext cx="3621731" cy="461665"/>
            </a:xfrm>
            <a:prstGeom prst="rect">
              <a:avLst/>
            </a:prstGeom>
            <a:noFill/>
          </p:spPr>
          <p:txBody>
            <a:bodyPr wrap="square" rtlCol="0">
              <a:spAutoFit/>
            </a:bodyPr>
            <a:lstStyle/>
            <a:p>
              <a:r>
                <a:rPr lang="en-US" sz="1200" dirty="0">
                  <a:solidFill>
                    <a:srgbClr val="194794"/>
                  </a:solidFill>
                  <a:latin typeface="Roboto" pitchFamily="2" charset="0"/>
                  <a:ea typeface="Roboto" pitchFamily="2" charset="0"/>
                </a:rPr>
                <a:t>Cơ hội hợp tác với nhà cung cấp </a:t>
              </a:r>
              <a:r>
                <a:rPr lang="en-US" sz="1200" dirty="0" err="1">
                  <a:solidFill>
                    <a:srgbClr val="194794"/>
                  </a:solidFill>
                  <a:latin typeface="Roboto" pitchFamily="2" charset="0"/>
                  <a:ea typeface="Roboto" pitchFamily="2" charset="0"/>
                </a:rPr>
                <a:t>HRM</a:t>
              </a:r>
              <a:r>
                <a:rPr lang="en-US" sz="1200" dirty="0">
                  <a:solidFill>
                    <a:srgbClr val="194794"/>
                  </a:solidFill>
                  <a:latin typeface="Roboto" pitchFamily="2" charset="0"/>
                  <a:ea typeface="Roboto" pitchFamily="2" charset="0"/>
                </a:rPr>
                <a:t>/HRIS, công ty tư vấn nhân sự và các khu công nghiệp</a:t>
              </a:r>
              <a:r>
                <a:rPr lang="vi-VN" sz="1200" dirty="0">
                  <a:solidFill>
                    <a:srgbClr val="194794"/>
                  </a:solidFill>
                  <a:latin typeface="Roboto" pitchFamily="2" charset="0"/>
                  <a:ea typeface="Roboto" pitchFamily="2" charset="0"/>
                </a:rPr>
                <a:t>. </a:t>
              </a:r>
            </a:p>
          </p:txBody>
        </p:sp>
      </p:grpSp>
      <p:grpSp>
        <p:nvGrpSpPr>
          <p:cNvPr id="72" name="Group 71">
            <a:extLst>
              <a:ext uri="{FF2B5EF4-FFF2-40B4-BE49-F238E27FC236}">
                <a16:creationId xmlns:a16="http://schemas.microsoft.com/office/drawing/2014/main" id="{A61938AE-F723-44AC-63CB-59343A51539F}"/>
              </a:ext>
            </a:extLst>
          </p:cNvPr>
          <p:cNvGrpSpPr/>
          <p:nvPr/>
        </p:nvGrpSpPr>
        <p:grpSpPr>
          <a:xfrm>
            <a:off x="6439167" y="907879"/>
            <a:ext cx="3929509" cy="661721"/>
            <a:chOff x="8282221" y="2917002"/>
            <a:chExt cx="3929509" cy="661721"/>
          </a:xfrm>
        </p:grpSpPr>
        <p:pic>
          <p:nvPicPr>
            <p:cNvPr id="73" name="Graphic 72" descr="Completed with solid fill">
              <a:extLst>
                <a:ext uri="{FF2B5EF4-FFF2-40B4-BE49-F238E27FC236}">
                  <a16:creationId xmlns:a16="http://schemas.microsoft.com/office/drawing/2014/main" id="{0CC7B3E4-9C32-1244-F446-80F5A93264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82221" y="2917002"/>
              <a:ext cx="307778" cy="307778"/>
            </a:xfrm>
            <a:prstGeom prst="rect">
              <a:avLst/>
            </a:prstGeom>
          </p:spPr>
        </p:pic>
        <p:sp>
          <p:nvSpPr>
            <p:cNvPr id="74" name="TextBox 73">
              <a:extLst>
                <a:ext uri="{FF2B5EF4-FFF2-40B4-BE49-F238E27FC236}">
                  <a16:creationId xmlns:a16="http://schemas.microsoft.com/office/drawing/2014/main" id="{B8E3D190-4C05-4A83-ABD3-218795F80630}"/>
                </a:ext>
              </a:extLst>
            </p:cNvPr>
            <p:cNvSpPr txBox="1"/>
            <p:nvPr/>
          </p:nvSpPr>
          <p:spPr>
            <a:xfrm>
              <a:off x="8589999" y="2932392"/>
              <a:ext cx="3621731"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Thị trường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theo Nghị định 337 còn rất mới, cần hiểu sâu song song về pháp lý lao động và giao dịch điện tử.</a:t>
              </a:r>
            </a:p>
          </p:txBody>
        </p:sp>
      </p:grpSp>
      <p:grpSp>
        <p:nvGrpSpPr>
          <p:cNvPr id="75" name="Group 74">
            <a:extLst>
              <a:ext uri="{FF2B5EF4-FFF2-40B4-BE49-F238E27FC236}">
                <a16:creationId xmlns:a16="http://schemas.microsoft.com/office/drawing/2014/main" id="{533208A6-09E8-AC17-6878-F188D86072F7}"/>
              </a:ext>
            </a:extLst>
          </p:cNvPr>
          <p:cNvGrpSpPr/>
          <p:nvPr/>
        </p:nvGrpSpPr>
        <p:grpSpPr>
          <a:xfrm>
            <a:off x="6476475" y="1705851"/>
            <a:ext cx="3929509" cy="1031053"/>
            <a:chOff x="8282221" y="2917002"/>
            <a:chExt cx="3929509" cy="1031053"/>
          </a:xfrm>
        </p:grpSpPr>
        <p:pic>
          <p:nvPicPr>
            <p:cNvPr id="76" name="Graphic 75" descr="Completed with solid fill">
              <a:extLst>
                <a:ext uri="{FF2B5EF4-FFF2-40B4-BE49-F238E27FC236}">
                  <a16:creationId xmlns:a16="http://schemas.microsoft.com/office/drawing/2014/main" id="{411D31A9-45C1-58AC-C9DF-878D7FDE44C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82221" y="2917002"/>
              <a:ext cx="307778" cy="307778"/>
            </a:xfrm>
            <a:prstGeom prst="rect">
              <a:avLst/>
            </a:prstGeom>
          </p:spPr>
        </p:pic>
        <p:sp>
          <p:nvSpPr>
            <p:cNvPr id="77" name="TextBox 76">
              <a:extLst>
                <a:ext uri="{FF2B5EF4-FFF2-40B4-BE49-F238E27FC236}">
                  <a16:creationId xmlns:a16="http://schemas.microsoft.com/office/drawing/2014/main" id="{75E2A422-500E-072D-6CEA-FE76ECB5EC2D}"/>
                </a:ext>
              </a:extLst>
            </p:cNvPr>
            <p:cNvSpPr txBox="1"/>
            <p:nvPr/>
          </p:nvSpPr>
          <p:spPr>
            <a:xfrm>
              <a:off x="8589999" y="2932392"/>
              <a:ext cx="3621731" cy="1015663"/>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Cần đầu tư đáng kể vào tuân thủ pháp lý, xin giấy phép dịch vụ tin cậy, audit an toàn thông tin và chứng nhận tiêu </a:t>
              </a:r>
              <a:r>
                <a:rPr lang="en-US" sz="1200" dirty="0" err="1">
                  <a:solidFill>
                    <a:schemeClr val="bg1"/>
                  </a:solidFill>
                  <a:latin typeface="Roboto" pitchFamily="2" charset="0"/>
                  <a:ea typeface="Roboto" pitchFamily="2" charset="0"/>
                </a:rPr>
                <a:t>chuẩn.Nếu</a:t>
              </a:r>
              <a:r>
                <a:rPr lang="en-US" sz="1200" dirty="0">
                  <a:solidFill>
                    <a:schemeClr val="bg1"/>
                  </a:solidFill>
                  <a:latin typeface="Roboto" pitchFamily="2" charset="0"/>
                  <a:ea typeface="Roboto" pitchFamily="2" charset="0"/>
                </a:rPr>
                <a:t> không có chiến lược kênh phân phối và đối tác phù hợp, tốc độ mở rộng thị trường có thể chậm.</a:t>
              </a:r>
            </a:p>
          </p:txBody>
        </p:sp>
      </p:grpSp>
      <p:grpSp>
        <p:nvGrpSpPr>
          <p:cNvPr id="78" name="Group 77">
            <a:extLst>
              <a:ext uri="{FF2B5EF4-FFF2-40B4-BE49-F238E27FC236}">
                <a16:creationId xmlns:a16="http://schemas.microsoft.com/office/drawing/2014/main" id="{157C3821-20E8-BC8E-9AA9-04E247FC96A5}"/>
              </a:ext>
            </a:extLst>
          </p:cNvPr>
          <p:cNvGrpSpPr/>
          <p:nvPr/>
        </p:nvGrpSpPr>
        <p:grpSpPr>
          <a:xfrm>
            <a:off x="1852773" y="3866122"/>
            <a:ext cx="3929509" cy="661721"/>
            <a:chOff x="8282221" y="2917002"/>
            <a:chExt cx="3929509" cy="661721"/>
          </a:xfrm>
        </p:grpSpPr>
        <p:pic>
          <p:nvPicPr>
            <p:cNvPr id="79" name="Graphic 78" descr="Completed with solid fill">
              <a:extLst>
                <a:ext uri="{FF2B5EF4-FFF2-40B4-BE49-F238E27FC236}">
                  <a16:creationId xmlns:a16="http://schemas.microsoft.com/office/drawing/2014/main" id="{493A8450-3F27-E912-FE5A-8F0E7C5CF4F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82221" y="2917002"/>
              <a:ext cx="307778" cy="307778"/>
            </a:xfrm>
            <a:prstGeom prst="rect">
              <a:avLst/>
            </a:prstGeom>
          </p:spPr>
        </p:pic>
        <p:sp>
          <p:nvSpPr>
            <p:cNvPr id="80" name="TextBox 79">
              <a:extLst>
                <a:ext uri="{FF2B5EF4-FFF2-40B4-BE49-F238E27FC236}">
                  <a16:creationId xmlns:a16="http://schemas.microsoft.com/office/drawing/2014/main" id="{D955FE1D-8D58-AA56-DA8E-BF0F8CA3C608}"/>
                </a:ext>
              </a:extLst>
            </p:cNvPr>
            <p:cNvSpPr txBox="1"/>
            <p:nvPr/>
          </p:nvSpPr>
          <p:spPr>
            <a:xfrm>
              <a:off x="8589999" y="2932392"/>
              <a:ext cx="3621731"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Các nhà cung cấp </a:t>
              </a:r>
              <a:r>
                <a:rPr lang="en-US" sz="1200" dirty="0" err="1">
                  <a:solidFill>
                    <a:schemeClr val="bg1"/>
                  </a:solidFill>
                  <a:latin typeface="Roboto" pitchFamily="2" charset="0"/>
                  <a:ea typeface="Roboto" pitchFamily="2" charset="0"/>
                </a:rPr>
                <a:t>HRM</a:t>
              </a:r>
              <a:r>
                <a:rPr lang="en-US" sz="1200" dirty="0">
                  <a:solidFill>
                    <a:schemeClr val="bg1"/>
                  </a:solidFill>
                  <a:latin typeface="Roboto" pitchFamily="2" charset="0"/>
                  <a:ea typeface="Roboto" pitchFamily="2" charset="0"/>
                </a:rPr>
                <a:t>/HRIS hoặc Big Tech có thể tự phát triển giải pháp </a:t>
              </a:r>
              <a:r>
                <a:rPr lang="en-US" sz="1200" dirty="0" err="1">
                  <a:solidFill>
                    <a:schemeClr val="bg1"/>
                  </a:solidFill>
                  <a:latin typeface="Roboto" pitchFamily="2" charset="0"/>
                  <a:ea typeface="Roboto" pitchFamily="2" charset="0"/>
                </a:rPr>
                <a:t>eContract</a:t>
              </a:r>
              <a:r>
                <a:rPr lang="en-US" sz="1200" dirty="0">
                  <a:solidFill>
                    <a:schemeClr val="bg1"/>
                  </a:solidFill>
                  <a:latin typeface="Roboto" pitchFamily="2" charset="0"/>
                  <a:ea typeface="Roboto" pitchFamily="2" charset="0"/>
                </a:rPr>
                <a:t> kết nối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a:t>
              </a:r>
            </a:p>
          </p:txBody>
        </p:sp>
      </p:grpSp>
      <p:grpSp>
        <p:nvGrpSpPr>
          <p:cNvPr id="81" name="Group 80">
            <a:extLst>
              <a:ext uri="{FF2B5EF4-FFF2-40B4-BE49-F238E27FC236}">
                <a16:creationId xmlns:a16="http://schemas.microsoft.com/office/drawing/2014/main" id="{D3E278AC-E720-991F-BE53-61A3F6A06F9E}"/>
              </a:ext>
            </a:extLst>
          </p:cNvPr>
          <p:cNvGrpSpPr/>
          <p:nvPr/>
        </p:nvGrpSpPr>
        <p:grpSpPr>
          <a:xfrm>
            <a:off x="1852773" y="4664135"/>
            <a:ext cx="3929509" cy="477055"/>
            <a:chOff x="8282221" y="2917002"/>
            <a:chExt cx="3929509" cy="477055"/>
          </a:xfrm>
        </p:grpSpPr>
        <p:pic>
          <p:nvPicPr>
            <p:cNvPr id="82" name="Graphic 81" descr="Completed with solid fill">
              <a:extLst>
                <a:ext uri="{FF2B5EF4-FFF2-40B4-BE49-F238E27FC236}">
                  <a16:creationId xmlns:a16="http://schemas.microsoft.com/office/drawing/2014/main" id="{B402749E-0D0B-2C09-740A-69746B60853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82221" y="2917002"/>
              <a:ext cx="307778" cy="307778"/>
            </a:xfrm>
            <a:prstGeom prst="rect">
              <a:avLst/>
            </a:prstGeom>
          </p:spPr>
        </p:pic>
        <p:sp>
          <p:nvSpPr>
            <p:cNvPr id="83" name="TextBox 82">
              <a:extLst>
                <a:ext uri="{FF2B5EF4-FFF2-40B4-BE49-F238E27FC236}">
                  <a16:creationId xmlns:a16="http://schemas.microsoft.com/office/drawing/2014/main" id="{3E29555A-ABC1-C4DB-0514-AA14DE94889A}"/>
                </a:ext>
              </a:extLst>
            </p:cNvPr>
            <p:cNvSpPr txBox="1"/>
            <p:nvPr/>
          </p:nvSpPr>
          <p:spPr>
            <a:xfrm>
              <a:off x="8589999" y="2932392"/>
              <a:ext cx="3621731"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Rủi ro thay đổi pháp lý và tiêu chuẩn kỹ thuật, yêu cầu nâng cấp hệ thống liên tục..</a:t>
              </a:r>
            </a:p>
          </p:txBody>
        </p:sp>
      </p:grpSp>
      <p:grpSp>
        <p:nvGrpSpPr>
          <p:cNvPr id="84" name="Group 83">
            <a:extLst>
              <a:ext uri="{FF2B5EF4-FFF2-40B4-BE49-F238E27FC236}">
                <a16:creationId xmlns:a16="http://schemas.microsoft.com/office/drawing/2014/main" id="{04A0763D-A599-F238-0FE9-7381DD015CA0}"/>
              </a:ext>
            </a:extLst>
          </p:cNvPr>
          <p:cNvGrpSpPr/>
          <p:nvPr/>
        </p:nvGrpSpPr>
        <p:grpSpPr>
          <a:xfrm>
            <a:off x="1852773" y="5277481"/>
            <a:ext cx="3929509" cy="661721"/>
            <a:chOff x="8282221" y="2917002"/>
            <a:chExt cx="3929509" cy="661721"/>
          </a:xfrm>
        </p:grpSpPr>
        <p:pic>
          <p:nvPicPr>
            <p:cNvPr id="85" name="Graphic 84" descr="Completed with solid fill">
              <a:extLst>
                <a:ext uri="{FF2B5EF4-FFF2-40B4-BE49-F238E27FC236}">
                  <a16:creationId xmlns:a16="http://schemas.microsoft.com/office/drawing/2014/main" id="{73F9FBDD-F8B8-908A-8223-084137A9EF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82221" y="2917002"/>
              <a:ext cx="307778" cy="307778"/>
            </a:xfrm>
            <a:prstGeom prst="rect">
              <a:avLst/>
            </a:prstGeom>
          </p:spPr>
        </p:pic>
        <p:sp>
          <p:nvSpPr>
            <p:cNvPr id="86" name="TextBox 85">
              <a:extLst>
                <a:ext uri="{FF2B5EF4-FFF2-40B4-BE49-F238E27FC236}">
                  <a16:creationId xmlns:a16="http://schemas.microsoft.com/office/drawing/2014/main" id="{7EBD4467-C55C-1158-2737-B8681AC9757E}"/>
                </a:ext>
              </a:extLst>
            </p:cNvPr>
            <p:cNvSpPr txBox="1"/>
            <p:nvPr/>
          </p:nvSpPr>
          <p:spPr>
            <a:xfrm>
              <a:off x="8589999" y="2932392"/>
              <a:ext cx="3621731"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Yêu cầu cao về an toàn thông tin và bảo vệ dữ liệu cá nhân; sự cố bảo mật có thể gây ảnh hưởng lớn đến uy tín.</a:t>
              </a:r>
            </a:p>
          </p:txBody>
        </p:sp>
      </p:grpSp>
    </p:spTree>
    <p:extLst>
      <p:ext uri="{BB962C8B-B14F-4D97-AF65-F5344CB8AC3E}">
        <p14:creationId xmlns:p14="http://schemas.microsoft.com/office/powerpoint/2010/main" val="1445125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8"/>
                                        </p:tgtEl>
                                      </p:cBhvr>
                                    </p:animEffect>
                                    <p:animScale>
                                      <p:cBhvr>
                                        <p:cTn id="7" dur="250" autoRev="1" fill="hold"/>
                                        <p:tgtEl>
                                          <p:spTgt spid="1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28"/>
                                        </p:tgtEl>
                                      </p:cBhvr>
                                    </p:animEffect>
                                    <p:animScale>
                                      <p:cBhvr>
                                        <p:cTn id="17" dur="250" autoRev="1" fill="hold"/>
                                        <p:tgtEl>
                                          <p:spTgt spid="2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38"/>
                                        </p:tgtEl>
                                      </p:cBhvr>
                                    </p:animEffect>
                                    <p:animScale>
                                      <p:cBhvr>
                                        <p:cTn id="22"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EA3B0B0-1163-FC5C-87AC-CFD4E3877D17}"/>
              </a:ext>
            </a:extLst>
          </p:cNvPr>
          <p:cNvGrpSpPr/>
          <p:nvPr/>
        </p:nvGrpSpPr>
        <p:grpSpPr>
          <a:xfrm>
            <a:off x="165374" y="179606"/>
            <a:ext cx="5219426" cy="775675"/>
            <a:chOff x="557900" y="1532945"/>
            <a:chExt cx="5219426" cy="775675"/>
          </a:xfrm>
        </p:grpSpPr>
        <p:sp>
          <p:nvSpPr>
            <p:cNvPr id="5" name="Flowchart: Alternate Process 4">
              <a:extLst>
                <a:ext uri="{FF2B5EF4-FFF2-40B4-BE49-F238E27FC236}">
                  <a16:creationId xmlns:a16="http://schemas.microsoft.com/office/drawing/2014/main" id="{17528048-62D4-951C-0F1F-93C7F9843179}"/>
                </a:ext>
              </a:extLst>
            </p:cNvPr>
            <p:cNvSpPr/>
            <p:nvPr/>
          </p:nvSpPr>
          <p:spPr>
            <a:xfrm>
              <a:off x="723514" y="1532945"/>
              <a:ext cx="5053812" cy="775675"/>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6" name="Group 5">
              <a:extLst>
                <a:ext uri="{FF2B5EF4-FFF2-40B4-BE49-F238E27FC236}">
                  <a16:creationId xmlns:a16="http://schemas.microsoft.com/office/drawing/2014/main" id="{A0C5415F-F858-0FA1-E910-381D46C98582}"/>
                </a:ext>
              </a:extLst>
            </p:cNvPr>
            <p:cNvGrpSpPr/>
            <p:nvPr/>
          </p:nvGrpSpPr>
          <p:grpSpPr>
            <a:xfrm>
              <a:off x="557900" y="1532945"/>
              <a:ext cx="650400" cy="722432"/>
              <a:chOff x="828144" y="2242441"/>
              <a:chExt cx="650400" cy="722432"/>
            </a:xfrm>
          </p:grpSpPr>
          <p:sp>
            <p:nvSpPr>
              <p:cNvPr id="8" name="Rectangle 7">
                <a:extLst>
                  <a:ext uri="{FF2B5EF4-FFF2-40B4-BE49-F238E27FC236}">
                    <a16:creationId xmlns:a16="http://schemas.microsoft.com/office/drawing/2014/main" id="{6141106B-933B-E402-6AA5-3679E4F490FC}"/>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9" name="Group 8">
                <a:extLst>
                  <a:ext uri="{FF2B5EF4-FFF2-40B4-BE49-F238E27FC236}">
                    <a16:creationId xmlns:a16="http://schemas.microsoft.com/office/drawing/2014/main" id="{233AF291-C1C0-F9EC-BD4D-C970ABE64155}"/>
                  </a:ext>
                </a:extLst>
              </p:cNvPr>
              <p:cNvGrpSpPr/>
              <p:nvPr/>
            </p:nvGrpSpPr>
            <p:grpSpPr>
              <a:xfrm>
                <a:off x="893525" y="2242441"/>
                <a:ext cx="585019" cy="630942"/>
                <a:chOff x="556301" y="1532945"/>
                <a:chExt cx="585019" cy="630942"/>
              </a:xfrm>
            </p:grpSpPr>
            <p:sp>
              <p:nvSpPr>
                <p:cNvPr id="10" name="Flowchart: Delay 9">
                  <a:extLst>
                    <a:ext uri="{FF2B5EF4-FFF2-40B4-BE49-F238E27FC236}">
                      <a16:creationId xmlns:a16="http://schemas.microsoft.com/office/drawing/2014/main" id="{F122BCBC-1951-192A-F972-2C1754CB61B0}"/>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C3C6E9C4-974E-504F-6BD6-CC2D11784199}"/>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4</a:t>
                  </a:r>
                  <a:endParaRPr lang="vi-VN" sz="3500" b="1" dirty="0">
                    <a:solidFill>
                      <a:schemeClr val="bg1"/>
                    </a:solidFill>
                    <a:latin typeface="Roboto" pitchFamily="2" charset="0"/>
                    <a:ea typeface="Roboto" pitchFamily="2" charset="0"/>
                  </a:endParaRPr>
                </a:p>
              </p:txBody>
            </p:sp>
          </p:grpSp>
        </p:grpSp>
        <p:sp>
          <p:nvSpPr>
            <p:cNvPr id="7" name="TextBox 6">
              <a:extLst>
                <a:ext uri="{FF2B5EF4-FFF2-40B4-BE49-F238E27FC236}">
                  <a16:creationId xmlns:a16="http://schemas.microsoft.com/office/drawing/2014/main" id="{F9D6865D-8089-D696-FACB-1D95AB388672}"/>
                </a:ext>
              </a:extLst>
            </p:cNvPr>
            <p:cNvSpPr txBox="1"/>
            <p:nvPr/>
          </p:nvSpPr>
          <p:spPr>
            <a:xfrm>
              <a:off x="1267884" y="1733457"/>
              <a:ext cx="4509442" cy="400110"/>
            </a:xfrm>
            <a:prstGeom prst="rect">
              <a:avLst/>
            </a:prstGeom>
            <a:noFill/>
          </p:spPr>
          <p:txBody>
            <a:bodyPr wrap="square" rtlCol="0">
              <a:spAutoFit/>
            </a:bodyPr>
            <a:lstStyle/>
            <a:p>
              <a:r>
                <a:rPr lang="en-US" sz="2000" b="1" dirty="0">
                  <a:solidFill>
                    <a:srgbClr val="194794"/>
                  </a:solidFill>
                  <a:latin typeface="Roboto" pitchFamily="2" charset="0"/>
                  <a:ea typeface="Roboto" pitchFamily="2" charset="0"/>
                </a:rPr>
                <a:t>PHÂN TÍCH COST - BENEFITS</a:t>
              </a:r>
              <a:endParaRPr lang="vi-VN" sz="2000" b="1" dirty="0">
                <a:solidFill>
                  <a:srgbClr val="194794"/>
                </a:solidFill>
                <a:latin typeface="Roboto" pitchFamily="2" charset="0"/>
                <a:ea typeface="Roboto" pitchFamily="2" charset="0"/>
              </a:endParaRPr>
            </a:p>
          </p:txBody>
        </p:sp>
      </p:grpSp>
      <p:grpSp>
        <p:nvGrpSpPr>
          <p:cNvPr id="57" name="Group 56">
            <a:extLst>
              <a:ext uri="{FF2B5EF4-FFF2-40B4-BE49-F238E27FC236}">
                <a16:creationId xmlns:a16="http://schemas.microsoft.com/office/drawing/2014/main" id="{500527EA-3D1C-5E55-A1A3-2E6F53A0970E}"/>
              </a:ext>
            </a:extLst>
          </p:cNvPr>
          <p:cNvGrpSpPr/>
          <p:nvPr/>
        </p:nvGrpSpPr>
        <p:grpSpPr>
          <a:xfrm>
            <a:off x="127655" y="1478709"/>
            <a:ext cx="3830968" cy="4371372"/>
            <a:chOff x="457884" y="1493719"/>
            <a:chExt cx="3830968" cy="4371372"/>
          </a:xfrm>
        </p:grpSpPr>
        <p:sp>
          <p:nvSpPr>
            <p:cNvPr id="13" name="Rectangle: Diagonal Corners Rounded 12">
              <a:extLst>
                <a:ext uri="{FF2B5EF4-FFF2-40B4-BE49-F238E27FC236}">
                  <a16:creationId xmlns:a16="http://schemas.microsoft.com/office/drawing/2014/main" id="{8033AE1E-CD7B-622F-A288-19F655CBFF24}"/>
                </a:ext>
              </a:extLst>
            </p:cNvPr>
            <p:cNvSpPr/>
            <p:nvPr/>
          </p:nvSpPr>
          <p:spPr>
            <a:xfrm flipH="1">
              <a:off x="555310" y="1945621"/>
              <a:ext cx="3733542" cy="3919470"/>
            </a:xfrm>
            <a:prstGeom prst="round2DiagRect">
              <a:avLst>
                <a:gd name="adj1" fmla="val 19470"/>
                <a:gd name="adj2" fmla="val 0"/>
              </a:avLst>
            </a:prstGeom>
            <a:gradFill flip="none" rotWithShape="1">
              <a:gsLst>
                <a:gs pos="17000">
                  <a:srgbClr val="3064BB"/>
                </a:gs>
                <a:gs pos="54000">
                  <a:schemeClr val="accent1">
                    <a:lumMod val="60000"/>
                    <a:lumOff val="40000"/>
                  </a:schemeClr>
                </a:gs>
                <a:gs pos="100000">
                  <a:srgbClr val="3064BB"/>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38" name="Group 37">
              <a:extLst>
                <a:ext uri="{FF2B5EF4-FFF2-40B4-BE49-F238E27FC236}">
                  <a16:creationId xmlns:a16="http://schemas.microsoft.com/office/drawing/2014/main" id="{3AE28AD2-306C-0A0A-6561-A124B58E256A}"/>
                </a:ext>
              </a:extLst>
            </p:cNvPr>
            <p:cNvGrpSpPr/>
            <p:nvPr/>
          </p:nvGrpSpPr>
          <p:grpSpPr>
            <a:xfrm>
              <a:off x="713463" y="1493719"/>
              <a:ext cx="1052945" cy="1052945"/>
              <a:chOff x="1056171" y="1320980"/>
              <a:chExt cx="1052945" cy="1052945"/>
            </a:xfrm>
          </p:grpSpPr>
          <p:sp>
            <p:nvSpPr>
              <p:cNvPr id="12" name="Oval 11">
                <a:extLst>
                  <a:ext uri="{FF2B5EF4-FFF2-40B4-BE49-F238E27FC236}">
                    <a16:creationId xmlns:a16="http://schemas.microsoft.com/office/drawing/2014/main" id="{F6E3F764-8E7A-196D-6E97-F3CD995B00AC}"/>
                  </a:ext>
                </a:extLst>
              </p:cNvPr>
              <p:cNvSpPr/>
              <p:nvPr/>
            </p:nvSpPr>
            <p:spPr>
              <a:xfrm>
                <a:off x="1056171" y="1320980"/>
                <a:ext cx="1052945" cy="1052945"/>
              </a:xfrm>
              <a:prstGeom prst="ellipse">
                <a:avLst/>
              </a:prstGeom>
              <a:solidFill>
                <a:srgbClr val="3064BB"/>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5" name="Graphic 14" descr="Money with solid fill">
                <a:extLst>
                  <a:ext uri="{FF2B5EF4-FFF2-40B4-BE49-F238E27FC236}">
                    <a16:creationId xmlns:a16="http://schemas.microsoft.com/office/drawing/2014/main" id="{92DD6BFF-3EF4-79FC-30B0-F8AB7FB629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09725" y="1474534"/>
                <a:ext cx="745836" cy="745836"/>
              </a:xfrm>
              <a:prstGeom prst="rect">
                <a:avLst/>
              </a:prstGeom>
            </p:spPr>
          </p:pic>
        </p:grpSp>
        <p:grpSp>
          <p:nvGrpSpPr>
            <p:cNvPr id="19" name="Group 18">
              <a:extLst>
                <a:ext uri="{FF2B5EF4-FFF2-40B4-BE49-F238E27FC236}">
                  <a16:creationId xmlns:a16="http://schemas.microsoft.com/office/drawing/2014/main" id="{C3D43378-6A00-0632-3753-A590CFFBFA75}"/>
                </a:ext>
              </a:extLst>
            </p:cNvPr>
            <p:cNvGrpSpPr/>
            <p:nvPr/>
          </p:nvGrpSpPr>
          <p:grpSpPr>
            <a:xfrm>
              <a:off x="457884" y="2989248"/>
              <a:ext cx="3534154" cy="830997"/>
              <a:chOff x="822693" y="2693687"/>
              <a:chExt cx="3534154" cy="830997"/>
            </a:xfrm>
          </p:grpSpPr>
          <p:sp>
            <p:nvSpPr>
              <p:cNvPr id="2" name="TextBox 1">
                <a:extLst>
                  <a:ext uri="{FF2B5EF4-FFF2-40B4-BE49-F238E27FC236}">
                    <a16:creationId xmlns:a16="http://schemas.microsoft.com/office/drawing/2014/main" id="{382EFA8E-8BBF-A0BE-CA3C-59EABC5B8EA3}"/>
                  </a:ext>
                </a:extLst>
              </p:cNvPr>
              <p:cNvSpPr txBox="1"/>
              <p:nvPr/>
            </p:nvSpPr>
            <p:spPr>
              <a:xfrm>
                <a:off x="1047028" y="2693687"/>
                <a:ext cx="3309819" cy="830997"/>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Chi phí đầu tư (CAPEX): phát triển tính năng theo Nghị định 337, mua/bản quyền </a:t>
                </a:r>
                <a:r>
                  <a:rPr lang="en-US" sz="1200" dirty="0" err="1">
                    <a:solidFill>
                      <a:schemeClr val="bg1"/>
                    </a:solidFill>
                    <a:latin typeface="Roboto" pitchFamily="2" charset="0"/>
                    <a:ea typeface="Roboto" pitchFamily="2" charset="0"/>
                  </a:rPr>
                  <a:t>HSM</a:t>
                </a:r>
                <a:r>
                  <a:rPr lang="en-US" sz="1200" dirty="0">
                    <a:solidFill>
                      <a:schemeClr val="bg1"/>
                    </a:solidFill>
                    <a:latin typeface="Roboto" pitchFamily="2" charset="0"/>
                    <a:ea typeface="Roboto" pitchFamily="2" charset="0"/>
                  </a:rPr>
                  <a:t> và các module bảo mật, xây dựng hạ tầng DC/Cloud, firewall, WAF, backup, DR.</a:t>
                </a:r>
              </a:p>
            </p:txBody>
          </p:sp>
          <p:sp>
            <p:nvSpPr>
              <p:cNvPr id="14" name="Rectangle 13">
                <a:extLst>
                  <a:ext uri="{FF2B5EF4-FFF2-40B4-BE49-F238E27FC236}">
                    <a16:creationId xmlns:a16="http://schemas.microsoft.com/office/drawing/2014/main" id="{87D1B438-93C1-40B4-368E-354B232B3EBB}"/>
                  </a:ext>
                </a:extLst>
              </p:cNvPr>
              <p:cNvSpPr/>
              <p:nvPr/>
            </p:nvSpPr>
            <p:spPr>
              <a:xfrm>
                <a:off x="822693" y="278954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 name="Group 19">
              <a:extLst>
                <a:ext uri="{FF2B5EF4-FFF2-40B4-BE49-F238E27FC236}">
                  <a16:creationId xmlns:a16="http://schemas.microsoft.com/office/drawing/2014/main" id="{A673CB35-C27C-3352-C7AF-0C0E4CF5D08D}"/>
                </a:ext>
              </a:extLst>
            </p:cNvPr>
            <p:cNvGrpSpPr/>
            <p:nvPr/>
          </p:nvGrpSpPr>
          <p:grpSpPr>
            <a:xfrm>
              <a:off x="457884" y="3898504"/>
              <a:ext cx="3578914" cy="830997"/>
              <a:chOff x="777932" y="3646844"/>
              <a:chExt cx="3578914" cy="830997"/>
            </a:xfrm>
          </p:grpSpPr>
          <p:sp>
            <p:nvSpPr>
              <p:cNvPr id="3" name="TextBox 2">
                <a:extLst>
                  <a:ext uri="{FF2B5EF4-FFF2-40B4-BE49-F238E27FC236}">
                    <a16:creationId xmlns:a16="http://schemas.microsoft.com/office/drawing/2014/main" id="{1C66BD34-1979-E04C-055B-89CEDF569897}"/>
                  </a:ext>
                </a:extLst>
              </p:cNvPr>
              <p:cNvSpPr txBox="1"/>
              <p:nvPr/>
            </p:nvSpPr>
            <p:spPr>
              <a:xfrm>
                <a:off x="1047027" y="3646844"/>
                <a:ext cx="3309819" cy="830997"/>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Chi phí vận hành (OPEX): chi phí hạ tầng hàng tháng/năm, nhân sự kỹ thuật và hỗ trợ, legal &amp; compliance, sales &amp; marketing, chi phí audit và gia hạn giấy phép.</a:t>
                </a:r>
              </a:p>
            </p:txBody>
          </p:sp>
          <p:sp>
            <p:nvSpPr>
              <p:cNvPr id="16" name="Rectangle 15">
                <a:extLst>
                  <a:ext uri="{FF2B5EF4-FFF2-40B4-BE49-F238E27FC236}">
                    <a16:creationId xmlns:a16="http://schemas.microsoft.com/office/drawing/2014/main" id="{70442A63-388A-203A-C185-B3DA53A77A41}"/>
                  </a:ext>
                </a:extLst>
              </p:cNvPr>
              <p:cNvSpPr/>
              <p:nvPr/>
            </p:nvSpPr>
            <p:spPr>
              <a:xfrm>
                <a:off x="777932" y="3734204"/>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1" name="Group 20">
              <a:extLst>
                <a:ext uri="{FF2B5EF4-FFF2-40B4-BE49-F238E27FC236}">
                  <a16:creationId xmlns:a16="http://schemas.microsoft.com/office/drawing/2014/main" id="{5C9FE41B-ADA1-2F23-BD48-2A680D444EB4}"/>
                </a:ext>
              </a:extLst>
            </p:cNvPr>
            <p:cNvGrpSpPr/>
            <p:nvPr/>
          </p:nvGrpSpPr>
          <p:grpSpPr>
            <a:xfrm>
              <a:off x="457884" y="4807760"/>
              <a:ext cx="3578914" cy="646331"/>
              <a:chOff x="777932" y="4512199"/>
              <a:chExt cx="3578914" cy="646331"/>
            </a:xfrm>
          </p:grpSpPr>
          <p:sp>
            <p:nvSpPr>
              <p:cNvPr id="17" name="TextBox 16">
                <a:extLst>
                  <a:ext uri="{FF2B5EF4-FFF2-40B4-BE49-F238E27FC236}">
                    <a16:creationId xmlns:a16="http://schemas.microsoft.com/office/drawing/2014/main" id="{E1CE400D-F178-589A-B7E1-82C3F7E599C3}"/>
                  </a:ext>
                </a:extLst>
              </p:cNvPr>
              <p:cNvSpPr txBox="1"/>
              <p:nvPr/>
            </p:nvSpPr>
            <p:spPr>
              <a:xfrm>
                <a:off x="1047027" y="4512199"/>
                <a:ext cx="3309819"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Chi phí cơ hội: nguồn lực dành cho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có thể làm chậm các sản phẩm khác nếu không phân bổ hợp lý.</a:t>
                </a:r>
              </a:p>
            </p:txBody>
          </p:sp>
          <p:sp>
            <p:nvSpPr>
              <p:cNvPr id="18" name="Rectangle 17">
                <a:extLst>
                  <a:ext uri="{FF2B5EF4-FFF2-40B4-BE49-F238E27FC236}">
                    <a16:creationId xmlns:a16="http://schemas.microsoft.com/office/drawing/2014/main" id="{0BB2D378-2EC1-F272-A984-719118B49924}"/>
                  </a:ext>
                </a:extLst>
              </p:cNvPr>
              <p:cNvSpPr/>
              <p:nvPr/>
            </p:nvSpPr>
            <p:spPr>
              <a:xfrm>
                <a:off x="777932" y="4599559"/>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0" name="TextBox 39">
              <a:extLst>
                <a:ext uri="{FF2B5EF4-FFF2-40B4-BE49-F238E27FC236}">
                  <a16:creationId xmlns:a16="http://schemas.microsoft.com/office/drawing/2014/main" id="{BC5E4A68-7761-676D-C996-B5EE0DAE12E1}"/>
                </a:ext>
              </a:extLst>
            </p:cNvPr>
            <p:cNvSpPr txBox="1"/>
            <p:nvPr/>
          </p:nvSpPr>
          <p:spPr>
            <a:xfrm>
              <a:off x="1766408" y="2066570"/>
              <a:ext cx="2051325"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COST – CHI PHÍ</a:t>
              </a:r>
            </a:p>
            <a:p>
              <a:pPr algn="ctr"/>
              <a:r>
                <a:rPr lang="en-US" sz="1400" b="1" dirty="0">
                  <a:solidFill>
                    <a:schemeClr val="bg1"/>
                  </a:solidFill>
                  <a:latin typeface="Roboto" pitchFamily="2" charset="0"/>
                  <a:ea typeface="Roboto" pitchFamily="2" charset="0"/>
                </a:rPr>
                <a:t>ĐỐI VỚI </a:t>
              </a:r>
              <a:r>
                <a:rPr lang="en-US" sz="1400" b="1" dirty="0" err="1">
                  <a:solidFill>
                    <a:schemeClr val="bg1"/>
                  </a:solidFill>
                  <a:latin typeface="Roboto" pitchFamily="2" charset="0"/>
                  <a:ea typeface="Roboto" pitchFamily="2" charset="0"/>
                </a:rPr>
                <a:t>GOPAPRELSS</a:t>
              </a:r>
              <a:endParaRPr lang="vi-VN" sz="1400" b="1" dirty="0">
                <a:solidFill>
                  <a:schemeClr val="bg1"/>
                </a:solidFill>
                <a:latin typeface="Roboto" pitchFamily="2" charset="0"/>
                <a:ea typeface="Roboto" pitchFamily="2" charset="0"/>
              </a:endParaRPr>
            </a:p>
          </p:txBody>
        </p:sp>
      </p:grpSp>
      <p:grpSp>
        <p:nvGrpSpPr>
          <p:cNvPr id="56" name="Group 55">
            <a:extLst>
              <a:ext uri="{FF2B5EF4-FFF2-40B4-BE49-F238E27FC236}">
                <a16:creationId xmlns:a16="http://schemas.microsoft.com/office/drawing/2014/main" id="{18784B48-A9DD-154A-A1F0-8035F38C7EEA}"/>
              </a:ext>
            </a:extLst>
          </p:cNvPr>
          <p:cNvGrpSpPr/>
          <p:nvPr/>
        </p:nvGrpSpPr>
        <p:grpSpPr>
          <a:xfrm>
            <a:off x="4175525" y="1478709"/>
            <a:ext cx="3786207" cy="4371372"/>
            <a:chOff x="4505282" y="1493719"/>
            <a:chExt cx="3786207" cy="4371372"/>
          </a:xfrm>
        </p:grpSpPr>
        <p:sp>
          <p:nvSpPr>
            <p:cNvPr id="24" name="Rectangle: Diagonal Corners Rounded 23">
              <a:extLst>
                <a:ext uri="{FF2B5EF4-FFF2-40B4-BE49-F238E27FC236}">
                  <a16:creationId xmlns:a16="http://schemas.microsoft.com/office/drawing/2014/main" id="{333D089E-2294-28EA-B02E-742447AA4369}"/>
                </a:ext>
              </a:extLst>
            </p:cNvPr>
            <p:cNvSpPr/>
            <p:nvPr/>
          </p:nvSpPr>
          <p:spPr>
            <a:xfrm flipH="1">
              <a:off x="4557947" y="1945621"/>
              <a:ext cx="3733542" cy="3919470"/>
            </a:xfrm>
            <a:prstGeom prst="round2DiagRect">
              <a:avLst>
                <a:gd name="adj1" fmla="val 19470"/>
                <a:gd name="adj2" fmla="val 0"/>
              </a:avLst>
            </a:prstGeom>
            <a:gradFill flip="none" rotWithShape="1">
              <a:gsLst>
                <a:gs pos="21000">
                  <a:srgbClr val="3064BB"/>
                </a:gs>
                <a:gs pos="56000">
                  <a:schemeClr val="accent1">
                    <a:lumMod val="60000"/>
                    <a:lumOff val="40000"/>
                  </a:schemeClr>
                </a:gs>
                <a:gs pos="100000">
                  <a:srgbClr val="3064BB"/>
                </a:gs>
              </a:gsLst>
              <a:path path="circle">
                <a:fillToRect l="100000" b="100000"/>
              </a:path>
              <a:tileRect t="-100000" r="-10000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777866A5-5E43-DB96-3D82-D1BB176D8AD5}"/>
                </a:ext>
              </a:extLst>
            </p:cNvPr>
            <p:cNvGrpSpPr/>
            <p:nvPr/>
          </p:nvGrpSpPr>
          <p:grpSpPr>
            <a:xfrm>
              <a:off x="4505282" y="2998698"/>
              <a:ext cx="3534154" cy="461665"/>
              <a:chOff x="822693" y="2693687"/>
              <a:chExt cx="3534154" cy="461665"/>
            </a:xfrm>
          </p:grpSpPr>
          <p:sp>
            <p:nvSpPr>
              <p:cNvPr id="34" name="TextBox 33">
                <a:extLst>
                  <a:ext uri="{FF2B5EF4-FFF2-40B4-BE49-F238E27FC236}">
                    <a16:creationId xmlns:a16="http://schemas.microsoft.com/office/drawing/2014/main" id="{E9D2DD88-1AA4-591A-D88A-CF7717C23796}"/>
                  </a:ext>
                </a:extLst>
              </p:cNvPr>
              <p:cNvSpPr txBox="1"/>
              <p:nvPr/>
            </p:nvSpPr>
            <p:spPr>
              <a:xfrm>
                <a:off x="1047028" y="2693687"/>
                <a:ext cx="330981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Nguồn doanh thu định kỳ (recurring) ổn định từ phí thuê bao và phí giao dịch.</a:t>
                </a:r>
              </a:p>
            </p:txBody>
          </p:sp>
          <p:sp>
            <p:nvSpPr>
              <p:cNvPr id="35" name="Rectangle 34">
                <a:extLst>
                  <a:ext uri="{FF2B5EF4-FFF2-40B4-BE49-F238E27FC236}">
                    <a16:creationId xmlns:a16="http://schemas.microsoft.com/office/drawing/2014/main" id="{6A3E5F5A-BDFA-E7F1-F177-FDC460E4DD4E}"/>
                  </a:ext>
                </a:extLst>
              </p:cNvPr>
              <p:cNvSpPr/>
              <p:nvPr/>
            </p:nvSpPr>
            <p:spPr>
              <a:xfrm>
                <a:off x="822693" y="278954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0C10DB3F-1B2F-4F74-2977-4B133E7A32B3}"/>
                </a:ext>
              </a:extLst>
            </p:cNvPr>
            <p:cNvGrpSpPr/>
            <p:nvPr/>
          </p:nvGrpSpPr>
          <p:grpSpPr>
            <a:xfrm>
              <a:off x="4505282" y="3557903"/>
              <a:ext cx="3578914" cy="461665"/>
              <a:chOff x="777932" y="3646844"/>
              <a:chExt cx="3578914" cy="461665"/>
            </a:xfrm>
          </p:grpSpPr>
          <p:sp>
            <p:nvSpPr>
              <p:cNvPr id="32" name="TextBox 31">
                <a:extLst>
                  <a:ext uri="{FF2B5EF4-FFF2-40B4-BE49-F238E27FC236}">
                    <a16:creationId xmlns:a16="http://schemas.microsoft.com/office/drawing/2014/main" id="{DFC97264-C1B6-3736-3222-BA93F6D507C0}"/>
                  </a:ext>
                </a:extLst>
              </p:cNvPr>
              <p:cNvSpPr txBox="1"/>
              <p:nvPr/>
            </p:nvSpPr>
            <p:spPr>
              <a:xfrm>
                <a:off x="1047027" y="3646844"/>
                <a:ext cx="3309819"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Khả năng cross-sell các dịch vụ khác như chữ ký số, </a:t>
                </a:r>
                <a:r>
                  <a:rPr lang="en-US" sz="1200" dirty="0" err="1">
                    <a:solidFill>
                      <a:schemeClr val="bg1"/>
                    </a:solidFill>
                    <a:latin typeface="Roboto" pitchFamily="2" charset="0"/>
                    <a:ea typeface="Roboto" pitchFamily="2" charset="0"/>
                  </a:rPr>
                  <a:t>eKYC</a:t>
                </a:r>
                <a:r>
                  <a:rPr lang="en-US" sz="1200" dirty="0">
                    <a:solidFill>
                      <a:schemeClr val="bg1"/>
                    </a:solidFill>
                    <a:latin typeface="Roboto" pitchFamily="2" charset="0"/>
                    <a:ea typeface="Roboto" pitchFamily="2" charset="0"/>
                  </a:rPr>
                  <a:t>, </a:t>
                </a:r>
                <a:r>
                  <a:rPr lang="en-US" sz="1200" dirty="0" err="1">
                    <a:solidFill>
                      <a:schemeClr val="bg1"/>
                    </a:solidFill>
                    <a:latin typeface="Roboto" pitchFamily="2" charset="0"/>
                    <a:ea typeface="Roboto" pitchFamily="2" charset="0"/>
                  </a:rPr>
                  <a:t>FIDO2</a:t>
                </a:r>
                <a:r>
                  <a:rPr lang="en-US" sz="1200" dirty="0">
                    <a:solidFill>
                      <a:schemeClr val="bg1"/>
                    </a:solidFill>
                    <a:latin typeface="Roboto" pitchFamily="2" charset="0"/>
                    <a:ea typeface="Roboto" pitchFamily="2" charset="0"/>
                  </a:rPr>
                  <a:t>, phân tích dữ liệu.</a:t>
                </a:r>
              </a:p>
            </p:txBody>
          </p:sp>
          <p:sp>
            <p:nvSpPr>
              <p:cNvPr id="33" name="Rectangle 32">
                <a:extLst>
                  <a:ext uri="{FF2B5EF4-FFF2-40B4-BE49-F238E27FC236}">
                    <a16:creationId xmlns:a16="http://schemas.microsoft.com/office/drawing/2014/main" id="{65815566-4680-C793-4AFF-AEF51F0FFCEB}"/>
                  </a:ext>
                </a:extLst>
              </p:cNvPr>
              <p:cNvSpPr/>
              <p:nvPr/>
            </p:nvSpPr>
            <p:spPr>
              <a:xfrm>
                <a:off x="777932" y="3734204"/>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9" name="Group 28">
              <a:extLst>
                <a:ext uri="{FF2B5EF4-FFF2-40B4-BE49-F238E27FC236}">
                  <a16:creationId xmlns:a16="http://schemas.microsoft.com/office/drawing/2014/main" id="{00BFF01F-2494-4313-B57C-34A986A15222}"/>
                </a:ext>
              </a:extLst>
            </p:cNvPr>
            <p:cNvGrpSpPr/>
            <p:nvPr/>
          </p:nvGrpSpPr>
          <p:grpSpPr>
            <a:xfrm>
              <a:off x="4505282" y="4117107"/>
              <a:ext cx="3578914" cy="646331"/>
              <a:chOff x="777932" y="4512199"/>
              <a:chExt cx="3578914" cy="646331"/>
            </a:xfrm>
          </p:grpSpPr>
          <p:sp>
            <p:nvSpPr>
              <p:cNvPr id="30" name="TextBox 29">
                <a:extLst>
                  <a:ext uri="{FF2B5EF4-FFF2-40B4-BE49-F238E27FC236}">
                    <a16:creationId xmlns:a16="http://schemas.microsoft.com/office/drawing/2014/main" id="{75B80A59-327D-6550-0C89-05FE487FA281}"/>
                  </a:ext>
                </a:extLst>
              </p:cNvPr>
              <p:cNvSpPr txBox="1"/>
              <p:nvPr/>
            </p:nvSpPr>
            <p:spPr>
              <a:xfrm>
                <a:off x="1047027" y="4512199"/>
                <a:ext cx="3309819"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Nâng tầm thương hiệu khi trở thành một trong những nhà cung cấp </a:t>
                </a:r>
                <a:r>
                  <a:rPr lang="en-US" sz="1200" dirty="0" err="1">
                    <a:solidFill>
                      <a:schemeClr val="bg1"/>
                    </a:solidFill>
                    <a:latin typeface="Roboto" pitchFamily="2" charset="0"/>
                    <a:ea typeface="Roboto" pitchFamily="2" charset="0"/>
                  </a:rPr>
                  <a:t>eContract</a:t>
                </a:r>
                <a:r>
                  <a:rPr lang="en-US" sz="1200" dirty="0">
                    <a:solidFill>
                      <a:schemeClr val="bg1"/>
                    </a:solidFill>
                    <a:latin typeface="Roboto" pitchFamily="2" charset="0"/>
                    <a:ea typeface="Roboto" pitchFamily="2" charset="0"/>
                  </a:rPr>
                  <a:t> đầu tiên kết nối Nền tảng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chính thức.</a:t>
                </a:r>
              </a:p>
            </p:txBody>
          </p:sp>
          <p:sp>
            <p:nvSpPr>
              <p:cNvPr id="31" name="Rectangle 30">
                <a:extLst>
                  <a:ext uri="{FF2B5EF4-FFF2-40B4-BE49-F238E27FC236}">
                    <a16:creationId xmlns:a16="http://schemas.microsoft.com/office/drawing/2014/main" id="{C01F0C92-527A-8264-D38E-0D5B3854C02B}"/>
                  </a:ext>
                </a:extLst>
              </p:cNvPr>
              <p:cNvSpPr/>
              <p:nvPr/>
            </p:nvSpPr>
            <p:spPr>
              <a:xfrm>
                <a:off x="777932" y="4599559"/>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9" name="Group 38">
              <a:extLst>
                <a:ext uri="{FF2B5EF4-FFF2-40B4-BE49-F238E27FC236}">
                  <a16:creationId xmlns:a16="http://schemas.microsoft.com/office/drawing/2014/main" id="{CFA6E85B-A468-2B21-5059-6091A122E242}"/>
                </a:ext>
              </a:extLst>
            </p:cNvPr>
            <p:cNvGrpSpPr/>
            <p:nvPr/>
          </p:nvGrpSpPr>
          <p:grpSpPr>
            <a:xfrm>
              <a:off x="4729617" y="1493719"/>
              <a:ext cx="1052945" cy="1052945"/>
              <a:chOff x="5058808" y="1320980"/>
              <a:chExt cx="1052945" cy="1052945"/>
            </a:xfrm>
          </p:grpSpPr>
          <p:sp>
            <p:nvSpPr>
              <p:cNvPr id="25" name="Oval 24">
                <a:extLst>
                  <a:ext uri="{FF2B5EF4-FFF2-40B4-BE49-F238E27FC236}">
                    <a16:creationId xmlns:a16="http://schemas.microsoft.com/office/drawing/2014/main" id="{78B0C8B4-394A-9410-2380-ECB7B2FFC94C}"/>
                  </a:ext>
                </a:extLst>
              </p:cNvPr>
              <p:cNvSpPr/>
              <p:nvPr/>
            </p:nvSpPr>
            <p:spPr>
              <a:xfrm>
                <a:off x="5058808" y="1320980"/>
                <a:ext cx="1052945" cy="1052945"/>
              </a:xfrm>
              <a:prstGeom prst="ellipse">
                <a:avLst/>
              </a:prstGeom>
              <a:solidFill>
                <a:srgbClr val="3064BB"/>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7" name="Graphic 36" descr="Flying Money with solid fill">
                <a:extLst>
                  <a:ext uri="{FF2B5EF4-FFF2-40B4-BE49-F238E27FC236}">
                    <a16:creationId xmlns:a16="http://schemas.microsoft.com/office/drawing/2014/main" id="{B60DD356-7E8A-2BC6-7476-73CC15B8AF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28080" y="1382884"/>
                <a:ext cx="914400" cy="914400"/>
              </a:xfrm>
              <a:prstGeom prst="rect">
                <a:avLst/>
              </a:prstGeom>
            </p:spPr>
          </p:pic>
        </p:grpSp>
        <p:sp>
          <p:nvSpPr>
            <p:cNvPr id="41" name="TextBox 40">
              <a:extLst>
                <a:ext uri="{FF2B5EF4-FFF2-40B4-BE49-F238E27FC236}">
                  <a16:creationId xmlns:a16="http://schemas.microsoft.com/office/drawing/2014/main" id="{1F9483EA-275F-CC05-AFF3-D3A70C863962}"/>
                </a:ext>
              </a:extLst>
            </p:cNvPr>
            <p:cNvSpPr txBox="1"/>
            <p:nvPr/>
          </p:nvSpPr>
          <p:spPr>
            <a:xfrm>
              <a:off x="5818448" y="2064624"/>
              <a:ext cx="2051325" cy="523220"/>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BENEFITS – LỢI ÍCH</a:t>
              </a:r>
            </a:p>
            <a:p>
              <a:pPr algn="ctr"/>
              <a:r>
                <a:rPr lang="en-US" sz="1400" b="1" dirty="0">
                  <a:solidFill>
                    <a:schemeClr val="bg1"/>
                  </a:solidFill>
                  <a:latin typeface="Roboto" pitchFamily="2" charset="0"/>
                  <a:ea typeface="Roboto" pitchFamily="2" charset="0"/>
                </a:rPr>
                <a:t>ĐỐI VỚI </a:t>
              </a:r>
              <a:r>
                <a:rPr lang="en-US" sz="1400" b="1" dirty="0" err="1">
                  <a:solidFill>
                    <a:schemeClr val="bg1"/>
                  </a:solidFill>
                  <a:latin typeface="Roboto" pitchFamily="2" charset="0"/>
                  <a:ea typeface="Roboto" pitchFamily="2" charset="0"/>
                </a:rPr>
                <a:t>GOPAPRELSS</a:t>
              </a:r>
              <a:endParaRPr lang="vi-VN" sz="1400" b="1" dirty="0">
                <a:solidFill>
                  <a:schemeClr val="bg1"/>
                </a:solidFill>
                <a:latin typeface="Roboto" pitchFamily="2" charset="0"/>
                <a:ea typeface="Roboto" pitchFamily="2" charset="0"/>
              </a:endParaRPr>
            </a:p>
          </p:txBody>
        </p:sp>
      </p:grpSp>
      <p:grpSp>
        <p:nvGrpSpPr>
          <p:cNvPr id="64" name="Group 63">
            <a:extLst>
              <a:ext uri="{FF2B5EF4-FFF2-40B4-BE49-F238E27FC236}">
                <a16:creationId xmlns:a16="http://schemas.microsoft.com/office/drawing/2014/main" id="{750425C7-DEF8-DECB-5D64-0F5B47AE99B1}"/>
              </a:ext>
            </a:extLst>
          </p:cNvPr>
          <p:cNvGrpSpPr/>
          <p:nvPr/>
        </p:nvGrpSpPr>
        <p:grpSpPr>
          <a:xfrm>
            <a:off x="8178633" y="1478709"/>
            <a:ext cx="3788286" cy="4386382"/>
            <a:chOff x="8178633" y="1478709"/>
            <a:chExt cx="3788286" cy="4386382"/>
          </a:xfrm>
        </p:grpSpPr>
        <p:sp>
          <p:nvSpPr>
            <p:cNvPr id="42" name="Rectangle: Diagonal Corners Rounded 41">
              <a:extLst>
                <a:ext uri="{FF2B5EF4-FFF2-40B4-BE49-F238E27FC236}">
                  <a16:creationId xmlns:a16="http://schemas.microsoft.com/office/drawing/2014/main" id="{C2B05D97-B979-1B52-40B1-102519C112B2}"/>
                </a:ext>
              </a:extLst>
            </p:cNvPr>
            <p:cNvSpPr/>
            <p:nvPr/>
          </p:nvSpPr>
          <p:spPr>
            <a:xfrm flipH="1">
              <a:off x="8233377" y="1945621"/>
              <a:ext cx="3733542" cy="3919470"/>
            </a:xfrm>
            <a:prstGeom prst="round2DiagRect">
              <a:avLst>
                <a:gd name="adj1" fmla="val 19470"/>
                <a:gd name="adj2" fmla="val 0"/>
              </a:avLst>
            </a:prstGeom>
            <a:gradFill flip="none" rotWithShape="1">
              <a:gsLst>
                <a:gs pos="21000">
                  <a:srgbClr val="3064BB"/>
                </a:gs>
                <a:gs pos="56000">
                  <a:schemeClr val="accent1">
                    <a:lumMod val="60000"/>
                    <a:lumOff val="40000"/>
                  </a:schemeClr>
                </a:gs>
                <a:gs pos="100000">
                  <a:srgbClr val="3064BB"/>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43" name="Group 42">
              <a:extLst>
                <a:ext uri="{FF2B5EF4-FFF2-40B4-BE49-F238E27FC236}">
                  <a16:creationId xmlns:a16="http://schemas.microsoft.com/office/drawing/2014/main" id="{A20D161E-94BD-D6D4-81FB-F022227CF9B9}"/>
                </a:ext>
              </a:extLst>
            </p:cNvPr>
            <p:cNvGrpSpPr/>
            <p:nvPr/>
          </p:nvGrpSpPr>
          <p:grpSpPr>
            <a:xfrm>
              <a:off x="8178633" y="2998698"/>
              <a:ext cx="3688504" cy="461665"/>
              <a:chOff x="822693" y="2693687"/>
              <a:chExt cx="3688504" cy="461665"/>
            </a:xfrm>
          </p:grpSpPr>
          <p:sp>
            <p:nvSpPr>
              <p:cNvPr id="44" name="TextBox 43">
                <a:extLst>
                  <a:ext uri="{FF2B5EF4-FFF2-40B4-BE49-F238E27FC236}">
                    <a16:creationId xmlns:a16="http://schemas.microsoft.com/office/drawing/2014/main" id="{B9F93E1E-5401-1D5F-E209-0BE1AD480ABD}"/>
                  </a:ext>
                </a:extLst>
              </p:cNvPr>
              <p:cNvSpPr txBox="1"/>
              <p:nvPr/>
            </p:nvSpPr>
            <p:spPr>
              <a:xfrm>
                <a:off x="1076234" y="2693687"/>
                <a:ext cx="3434963" cy="461665"/>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Giảm chi phí trực tiếp: chi phí giấy, in ấn, chuyển phát, kho lưu trữ và nhân sự hành chính.</a:t>
                </a:r>
              </a:p>
            </p:txBody>
          </p:sp>
          <p:sp>
            <p:nvSpPr>
              <p:cNvPr id="45" name="Rectangle 44">
                <a:extLst>
                  <a:ext uri="{FF2B5EF4-FFF2-40B4-BE49-F238E27FC236}">
                    <a16:creationId xmlns:a16="http://schemas.microsoft.com/office/drawing/2014/main" id="{4593189D-2981-87D1-798F-BCB2CA4981BB}"/>
                  </a:ext>
                </a:extLst>
              </p:cNvPr>
              <p:cNvSpPr/>
              <p:nvPr/>
            </p:nvSpPr>
            <p:spPr>
              <a:xfrm>
                <a:off x="822693" y="2789542"/>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6" name="Group 45">
              <a:extLst>
                <a:ext uri="{FF2B5EF4-FFF2-40B4-BE49-F238E27FC236}">
                  <a16:creationId xmlns:a16="http://schemas.microsoft.com/office/drawing/2014/main" id="{07B611C4-73D3-1A1D-E60B-7C5D6C6871B8}"/>
                </a:ext>
              </a:extLst>
            </p:cNvPr>
            <p:cNvGrpSpPr/>
            <p:nvPr/>
          </p:nvGrpSpPr>
          <p:grpSpPr>
            <a:xfrm>
              <a:off x="8178633" y="3524143"/>
              <a:ext cx="3688504" cy="646331"/>
              <a:chOff x="777932" y="3646844"/>
              <a:chExt cx="3688504" cy="646331"/>
            </a:xfrm>
          </p:grpSpPr>
          <p:sp>
            <p:nvSpPr>
              <p:cNvPr id="47" name="TextBox 46">
                <a:extLst>
                  <a:ext uri="{FF2B5EF4-FFF2-40B4-BE49-F238E27FC236}">
                    <a16:creationId xmlns:a16="http://schemas.microsoft.com/office/drawing/2014/main" id="{BCF7A805-3E38-930E-128A-CBEB964A3B4C}"/>
                  </a:ext>
                </a:extLst>
              </p:cNvPr>
              <p:cNvSpPr txBox="1"/>
              <p:nvPr/>
            </p:nvSpPr>
            <p:spPr>
              <a:xfrm>
                <a:off x="1047027" y="3646844"/>
                <a:ext cx="3419409"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Giảm rủi ro: thất lạc hợp đồng, sai sót thủ công, khó chứng minh thời điểm giao kết trong tranh chấp.</a:t>
                </a:r>
              </a:p>
            </p:txBody>
          </p:sp>
          <p:sp>
            <p:nvSpPr>
              <p:cNvPr id="48" name="Rectangle 47">
                <a:extLst>
                  <a:ext uri="{FF2B5EF4-FFF2-40B4-BE49-F238E27FC236}">
                    <a16:creationId xmlns:a16="http://schemas.microsoft.com/office/drawing/2014/main" id="{A41EF1C7-03FE-D049-01A0-4E678641F9BB}"/>
                  </a:ext>
                </a:extLst>
              </p:cNvPr>
              <p:cNvSpPr/>
              <p:nvPr/>
            </p:nvSpPr>
            <p:spPr>
              <a:xfrm>
                <a:off x="777932" y="3734204"/>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9" name="Group 48">
              <a:extLst>
                <a:ext uri="{FF2B5EF4-FFF2-40B4-BE49-F238E27FC236}">
                  <a16:creationId xmlns:a16="http://schemas.microsoft.com/office/drawing/2014/main" id="{E0D37E01-22D2-2943-74E2-F30E17C132A2}"/>
                </a:ext>
              </a:extLst>
            </p:cNvPr>
            <p:cNvGrpSpPr/>
            <p:nvPr/>
          </p:nvGrpSpPr>
          <p:grpSpPr>
            <a:xfrm>
              <a:off x="8178633" y="4234254"/>
              <a:ext cx="3578914" cy="646331"/>
              <a:chOff x="777932" y="4650741"/>
              <a:chExt cx="3578914" cy="646331"/>
            </a:xfrm>
          </p:grpSpPr>
          <p:sp>
            <p:nvSpPr>
              <p:cNvPr id="50" name="TextBox 49">
                <a:extLst>
                  <a:ext uri="{FF2B5EF4-FFF2-40B4-BE49-F238E27FC236}">
                    <a16:creationId xmlns:a16="http://schemas.microsoft.com/office/drawing/2014/main" id="{224BF995-AEA5-02AC-A77D-3EE6C5FE99A7}"/>
                  </a:ext>
                </a:extLst>
              </p:cNvPr>
              <p:cNvSpPr txBox="1"/>
              <p:nvPr/>
            </p:nvSpPr>
            <p:spPr>
              <a:xfrm>
                <a:off x="1047027" y="4650741"/>
                <a:ext cx="3309819"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Tăng tính tuân thủ: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điện tử được gắn ID trên Nền tảng, thuận lợi cho việc thanh tra và kiểm tra.</a:t>
                </a:r>
              </a:p>
            </p:txBody>
          </p:sp>
          <p:sp>
            <p:nvSpPr>
              <p:cNvPr id="51" name="Rectangle 50">
                <a:extLst>
                  <a:ext uri="{FF2B5EF4-FFF2-40B4-BE49-F238E27FC236}">
                    <a16:creationId xmlns:a16="http://schemas.microsoft.com/office/drawing/2014/main" id="{38798492-956C-592F-23AF-192CA69E4387}"/>
                  </a:ext>
                </a:extLst>
              </p:cNvPr>
              <p:cNvSpPr/>
              <p:nvPr/>
            </p:nvSpPr>
            <p:spPr>
              <a:xfrm>
                <a:off x="777932" y="4738101"/>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53" name="Oval 52">
              <a:extLst>
                <a:ext uri="{FF2B5EF4-FFF2-40B4-BE49-F238E27FC236}">
                  <a16:creationId xmlns:a16="http://schemas.microsoft.com/office/drawing/2014/main" id="{140D1C7A-1BCC-ED4F-2C35-7AAE85ABC375}"/>
                </a:ext>
              </a:extLst>
            </p:cNvPr>
            <p:cNvSpPr/>
            <p:nvPr/>
          </p:nvSpPr>
          <p:spPr>
            <a:xfrm>
              <a:off x="8405047" y="1493719"/>
              <a:ext cx="1052945" cy="1052945"/>
            </a:xfrm>
            <a:prstGeom prst="ellipse">
              <a:avLst/>
            </a:prstGeom>
            <a:solidFill>
              <a:srgbClr val="3064BB"/>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5" name="TextBox 54">
              <a:extLst>
                <a:ext uri="{FF2B5EF4-FFF2-40B4-BE49-F238E27FC236}">
                  <a16:creationId xmlns:a16="http://schemas.microsoft.com/office/drawing/2014/main" id="{82A811D7-5F3F-6007-4F52-5E0A1F49F7E4}"/>
                </a:ext>
              </a:extLst>
            </p:cNvPr>
            <p:cNvSpPr txBox="1"/>
            <p:nvPr/>
          </p:nvSpPr>
          <p:spPr>
            <a:xfrm>
              <a:off x="9135208" y="2012823"/>
              <a:ext cx="2734008" cy="738664"/>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LỢI ÍCH </a:t>
              </a:r>
            </a:p>
            <a:p>
              <a:pPr algn="ctr"/>
              <a:r>
                <a:rPr lang="en-US" sz="1400" b="1" dirty="0">
                  <a:solidFill>
                    <a:schemeClr val="bg1"/>
                  </a:solidFill>
                  <a:latin typeface="Roboto" pitchFamily="2" charset="0"/>
                  <a:ea typeface="Roboto" pitchFamily="2" charset="0"/>
                </a:rPr>
                <a:t>ĐỐI VỚI KHÁCH HÀNG </a:t>
              </a:r>
            </a:p>
            <a:p>
              <a:pPr algn="ctr"/>
              <a:r>
                <a:rPr lang="en-US" sz="1400" b="1" dirty="0">
                  <a:solidFill>
                    <a:schemeClr val="bg1"/>
                  </a:solidFill>
                  <a:latin typeface="Roboto" pitchFamily="2" charset="0"/>
                  <a:ea typeface="Roboto" pitchFamily="2" charset="0"/>
                </a:rPr>
                <a:t>DOANH NGHIỆP</a:t>
              </a:r>
              <a:endParaRPr lang="vi-VN" sz="1400" b="1" dirty="0">
                <a:solidFill>
                  <a:schemeClr val="bg1"/>
                </a:solidFill>
                <a:latin typeface="Roboto" pitchFamily="2" charset="0"/>
                <a:ea typeface="Roboto" pitchFamily="2" charset="0"/>
              </a:endParaRPr>
            </a:p>
          </p:txBody>
        </p:sp>
        <p:pic>
          <p:nvPicPr>
            <p:cNvPr id="60" name="Graphic 59" descr="Coins with solid fill">
              <a:extLst>
                <a:ext uri="{FF2B5EF4-FFF2-40B4-BE49-F238E27FC236}">
                  <a16:creationId xmlns:a16="http://schemas.microsoft.com/office/drawing/2014/main" id="{3716869C-A556-C3BF-6C7E-5E64AEFACF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15001" y="1478709"/>
              <a:ext cx="914400" cy="914400"/>
            </a:xfrm>
            <a:prstGeom prst="rect">
              <a:avLst/>
            </a:prstGeom>
          </p:spPr>
        </p:pic>
        <p:grpSp>
          <p:nvGrpSpPr>
            <p:cNvPr id="61" name="Group 60">
              <a:extLst>
                <a:ext uri="{FF2B5EF4-FFF2-40B4-BE49-F238E27FC236}">
                  <a16:creationId xmlns:a16="http://schemas.microsoft.com/office/drawing/2014/main" id="{C5D2BC0E-C05F-945B-EBC9-8F91804F67C7}"/>
                </a:ext>
              </a:extLst>
            </p:cNvPr>
            <p:cNvGrpSpPr/>
            <p:nvPr/>
          </p:nvGrpSpPr>
          <p:grpSpPr>
            <a:xfrm>
              <a:off x="8178633" y="4944365"/>
              <a:ext cx="3578914" cy="646331"/>
              <a:chOff x="777932" y="4650741"/>
              <a:chExt cx="3578914" cy="646331"/>
            </a:xfrm>
          </p:grpSpPr>
          <p:sp>
            <p:nvSpPr>
              <p:cNvPr id="62" name="TextBox 61">
                <a:extLst>
                  <a:ext uri="{FF2B5EF4-FFF2-40B4-BE49-F238E27FC236}">
                    <a16:creationId xmlns:a16="http://schemas.microsoft.com/office/drawing/2014/main" id="{3915F1C7-E70B-BD71-9F12-04EEF2D5B77C}"/>
                  </a:ext>
                </a:extLst>
              </p:cNvPr>
              <p:cNvSpPr txBox="1"/>
              <p:nvPr/>
            </p:nvSpPr>
            <p:spPr>
              <a:xfrm>
                <a:off x="1047027" y="4650741"/>
                <a:ext cx="3309819" cy="646331"/>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rPr>
                  <a:t>Tăng hiệu quả quản trị: dữ liệu </a:t>
                </a:r>
                <a:r>
                  <a:rPr lang="en-US" sz="1200" dirty="0" err="1">
                    <a:solidFill>
                      <a:schemeClr val="bg1"/>
                    </a:solidFill>
                    <a:latin typeface="Roboto" pitchFamily="2" charset="0"/>
                    <a:ea typeface="Roboto" pitchFamily="2" charset="0"/>
                  </a:rPr>
                  <a:t>HĐLĐ</a:t>
                </a:r>
                <a:r>
                  <a:rPr lang="en-US" sz="1200" dirty="0">
                    <a:solidFill>
                      <a:schemeClr val="bg1"/>
                    </a:solidFill>
                    <a:latin typeface="Roboto" pitchFamily="2" charset="0"/>
                    <a:ea typeface="Roboto" pitchFamily="2" charset="0"/>
                  </a:rPr>
                  <a:t> tập trung hỗ trợ phân tích nhân sự và hoạch định nguồn lực lao động.</a:t>
                </a:r>
              </a:p>
            </p:txBody>
          </p:sp>
          <p:sp>
            <p:nvSpPr>
              <p:cNvPr id="63" name="Rectangle 62">
                <a:extLst>
                  <a:ext uri="{FF2B5EF4-FFF2-40B4-BE49-F238E27FC236}">
                    <a16:creationId xmlns:a16="http://schemas.microsoft.com/office/drawing/2014/main" id="{FC827625-7BA4-3FC2-C2EB-0F088070139B}"/>
                  </a:ext>
                </a:extLst>
              </p:cNvPr>
              <p:cNvSpPr/>
              <p:nvPr/>
            </p:nvSpPr>
            <p:spPr>
              <a:xfrm>
                <a:off x="777932" y="4738101"/>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Tree>
    <p:extLst>
      <p:ext uri="{BB962C8B-B14F-4D97-AF65-F5344CB8AC3E}">
        <p14:creationId xmlns:p14="http://schemas.microsoft.com/office/powerpoint/2010/main" val="9142513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ppt_x</p:attrName>
                                        </p:attrNameLst>
                                      </p:cBhvr>
                                      <p:tavLst>
                                        <p:tav tm="0">
                                          <p:val>
                                            <p:strVal val="#ppt_x"/>
                                          </p:val>
                                        </p:tav>
                                        <p:tav tm="100000">
                                          <p:val>
                                            <p:strVal val="#ppt_x"/>
                                          </p:val>
                                        </p:tav>
                                      </p:tavLst>
                                    </p:anim>
                                    <p:anim calcmode="lin" valueType="num">
                                      <p:cBhvr>
                                        <p:cTn id="9" dur="500" fill="hold"/>
                                        <p:tgtEl>
                                          <p:spTgt spid="5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500"/>
                                        <p:tgtEl>
                                          <p:spTgt spid="64"/>
                                        </p:tgtEl>
                                      </p:cBhvr>
                                    </p:animEffect>
                                    <p:anim calcmode="lin" valueType="num">
                                      <p:cBhvr>
                                        <p:cTn id="18" dur="1500" fill="hold"/>
                                        <p:tgtEl>
                                          <p:spTgt spid="64"/>
                                        </p:tgtEl>
                                        <p:attrNameLst>
                                          <p:attrName>ppt_x</p:attrName>
                                        </p:attrNameLst>
                                      </p:cBhvr>
                                      <p:tavLst>
                                        <p:tav tm="0">
                                          <p:val>
                                            <p:strVal val="#ppt_x"/>
                                          </p:val>
                                        </p:tav>
                                        <p:tav tm="100000">
                                          <p:val>
                                            <p:strVal val="#ppt_x"/>
                                          </p:val>
                                        </p:tav>
                                      </p:tavLst>
                                    </p:anim>
                                    <p:anim calcmode="lin" valueType="num">
                                      <p:cBhvr>
                                        <p:cTn id="19" dur="1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064BB"/>
        </a:solidFill>
        <a:effectLst/>
      </p:bgPr>
    </p:bg>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4A0294B1-BE1A-1C37-EABC-6E07A9966543}"/>
              </a:ext>
            </a:extLst>
          </p:cNvPr>
          <p:cNvSpPr/>
          <p:nvPr/>
        </p:nvSpPr>
        <p:spPr>
          <a:xfrm flipH="1">
            <a:off x="240145" y="628074"/>
            <a:ext cx="11674764" cy="5855854"/>
          </a:xfrm>
          <a:prstGeom prst="round2DiagRect">
            <a:avLst>
              <a:gd name="adj1" fmla="val 38106"/>
              <a:gd name="adj2" fmla="val 0"/>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4" name="Group 3">
            <a:extLst>
              <a:ext uri="{FF2B5EF4-FFF2-40B4-BE49-F238E27FC236}">
                <a16:creationId xmlns:a16="http://schemas.microsoft.com/office/drawing/2014/main" id="{295493E7-BA1A-8E52-B3DC-905FA83A21A8}"/>
              </a:ext>
            </a:extLst>
          </p:cNvPr>
          <p:cNvGrpSpPr/>
          <p:nvPr/>
        </p:nvGrpSpPr>
        <p:grpSpPr>
          <a:xfrm>
            <a:off x="85466" y="206194"/>
            <a:ext cx="4783144" cy="795043"/>
            <a:chOff x="557900" y="1532945"/>
            <a:chExt cx="4783144" cy="795043"/>
          </a:xfrm>
        </p:grpSpPr>
        <p:sp>
          <p:nvSpPr>
            <p:cNvPr id="6" name="Flowchart: Alternate Process 5">
              <a:extLst>
                <a:ext uri="{FF2B5EF4-FFF2-40B4-BE49-F238E27FC236}">
                  <a16:creationId xmlns:a16="http://schemas.microsoft.com/office/drawing/2014/main" id="{779394AC-FBE4-7489-3156-E4AEBD981736}"/>
                </a:ext>
              </a:extLst>
            </p:cNvPr>
            <p:cNvSpPr/>
            <p:nvPr/>
          </p:nvSpPr>
          <p:spPr>
            <a:xfrm>
              <a:off x="723514" y="1532946"/>
              <a:ext cx="4617530" cy="795042"/>
            </a:xfrm>
            <a:prstGeom prst="flowChartAlternateProcess">
              <a:avLst/>
            </a:prstGeom>
            <a:solidFill>
              <a:srgbClr val="D0EDF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7" name="Group 6">
              <a:extLst>
                <a:ext uri="{FF2B5EF4-FFF2-40B4-BE49-F238E27FC236}">
                  <a16:creationId xmlns:a16="http://schemas.microsoft.com/office/drawing/2014/main" id="{E6590C3B-0601-E531-89EF-E49C027B0E9C}"/>
                </a:ext>
              </a:extLst>
            </p:cNvPr>
            <p:cNvGrpSpPr/>
            <p:nvPr/>
          </p:nvGrpSpPr>
          <p:grpSpPr>
            <a:xfrm>
              <a:off x="557900" y="1532945"/>
              <a:ext cx="650400" cy="722432"/>
              <a:chOff x="828144" y="2242441"/>
              <a:chExt cx="650400" cy="722432"/>
            </a:xfrm>
          </p:grpSpPr>
          <p:sp>
            <p:nvSpPr>
              <p:cNvPr id="9" name="Rectangle 8">
                <a:extLst>
                  <a:ext uri="{FF2B5EF4-FFF2-40B4-BE49-F238E27FC236}">
                    <a16:creationId xmlns:a16="http://schemas.microsoft.com/office/drawing/2014/main" id="{D1E42C19-5C9E-A8BC-B887-0F59D0CEB41D}"/>
                  </a:ext>
                </a:extLst>
              </p:cNvPr>
              <p:cNvSpPr/>
              <p:nvPr/>
            </p:nvSpPr>
            <p:spPr>
              <a:xfrm>
                <a:off x="828144" y="2484582"/>
                <a:ext cx="292510" cy="48029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 name="Group 9">
                <a:extLst>
                  <a:ext uri="{FF2B5EF4-FFF2-40B4-BE49-F238E27FC236}">
                    <a16:creationId xmlns:a16="http://schemas.microsoft.com/office/drawing/2014/main" id="{8D14680D-33B7-C9CA-BCED-A34551067FD2}"/>
                  </a:ext>
                </a:extLst>
              </p:cNvPr>
              <p:cNvGrpSpPr/>
              <p:nvPr/>
            </p:nvGrpSpPr>
            <p:grpSpPr>
              <a:xfrm>
                <a:off x="893525" y="2242441"/>
                <a:ext cx="585019" cy="630942"/>
                <a:chOff x="556301" y="1532945"/>
                <a:chExt cx="585019" cy="630942"/>
              </a:xfrm>
            </p:grpSpPr>
            <p:sp>
              <p:nvSpPr>
                <p:cNvPr id="11" name="Flowchart: Delay 10">
                  <a:extLst>
                    <a:ext uri="{FF2B5EF4-FFF2-40B4-BE49-F238E27FC236}">
                      <a16:creationId xmlns:a16="http://schemas.microsoft.com/office/drawing/2014/main" id="{CA9F0AF7-C217-7BB3-2B54-1312BFB0C13C}"/>
                    </a:ext>
                  </a:extLst>
                </p:cNvPr>
                <p:cNvSpPr/>
                <p:nvPr/>
              </p:nvSpPr>
              <p:spPr>
                <a:xfrm>
                  <a:off x="556301" y="1534380"/>
                  <a:ext cx="585019" cy="628073"/>
                </a:xfrm>
                <a:prstGeom prst="flowChartDelay">
                  <a:avLst/>
                </a:prstGeom>
                <a:solidFill>
                  <a:srgbClr val="194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TextBox 11">
                  <a:extLst>
                    <a:ext uri="{FF2B5EF4-FFF2-40B4-BE49-F238E27FC236}">
                      <a16:creationId xmlns:a16="http://schemas.microsoft.com/office/drawing/2014/main" id="{3637D862-1EBD-3EB5-E43F-A2856B3D17B3}"/>
                    </a:ext>
                  </a:extLst>
                </p:cNvPr>
                <p:cNvSpPr txBox="1"/>
                <p:nvPr/>
              </p:nvSpPr>
              <p:spPr>
                <a:xfrm>
                  <a:off x="656534" y="1532945"/>
                  <a:ext cx="384553" cy="630942"/>
                </a:xfrm>
                <a:prstGeom prst="rect">
                  <a:avLst/>
                </a:prstGeom>
                <a:noFill/>
              </p:spPr>
              <p:txBody>
                <a:bodyPr wrap="square" rtlCol="0">
                  <a:spAutoFit/>
                </a:bodyPr>
                <a:lstStyle/>
                <a:p>
                  <a:pPr algn="ctr"/>
                  <a:r>
                    <a:rPr lang="en-US" sz="3500" b="1" dirty="0">
                      <a:solidFill>
                        <a:schemeClr val="bg1"/>
                      </a:solidFill>
                      <a:latin typeface="Roboto" pitchFamily="2" charset="0"/>
                      <a:ea typeface="Roboto" pitchFamily="2" charset="0"/>
                    </a:rPr>
                    <a:t>5</a:t>
                  </a:r>
                  <a:endParaRPr lang="vi-VN" sz="3500" b="1" dirty="0">
                    <a:solidFill>
                      <a:schemeClr val="bg1"/>
                    </a:solidFill>
                    <a:latin typeface="Roboto" pitchFamily="2" charset="0"/>
                    <a:ea typeface="Roboto" pitchFamily="2" charset="0"/>
                  </a:endParaRPr>
                </a:p>
              </p:txBody>
            </p:sp>
          </p:grpSp>
        </p:grpSp>
        <p:sp>
          <p:nvSpPr>
            <p:cNvPr id="8" name="TextBox 7">
              <a:extLst>
                <a:ext uri="{FF2B5EF4-FFF2-40B4-BE49-F238E27FC236}">
                  <a16:creationId xmlns:a16="http://schemas.microsoft.com/office/drawing/2014/main" id="{B7BE49EC-80D3-1F71-F4A1-AC8BB295AEF4}"/>
                </a:ext>
              </a:extLst>
            </p:cNvPr>
            <p:cNvSpPr txBox="1"/>
            <p:nvPr/>
          </p:nvSpPr>
          <p:spPr>
            <a:xfrm>
              <a:off x="1273681" y="1768884"/>
              <a:ext cx="4067363" cy="323165"/>
            </a:xfrm>
            <a:prstGeom prst="rect">
              <a:avLst/>
            </a:prstGeom>
            <a:noFill/>
          </p:spPr>
          <p:txBody>
            <a:bodyPr wrap="square" rtlCol="0">
              <a:spAutoFit/>
            </a:bodyPr>
            <a:lstStyle/>
            <a:p>
              <a:r>
                <a:rPr lang="en-US" sz="1500" b="1" dirty="0">
                  <a:solidFill>
                    <a:srgbClr val="194794"/>
                  </a:solidFill>
                  <a:latin typeface="Roboto" pitchFamily="2" charset="0"/>
                  <a:ea typeface="Roboto" pitchFamily="2" charset="0"/>
                </a:rPr>
                <a:t>LỘ TRÌNH TRIỂN KHAI ĐỀ XUẤT</a:t>
              </a:r>
              <a:endParaRPr lang="vi-VN" sz="1500" b="1" dirty="0">
                <a:solidFill>
                  <a:srgbClr val="194794"/>
                </a:solidFill>
                <a:latin typeface="Roboto" pitchFamily="2" charset="0"/>
                <a:ea typeface="Roboto" pitchFamily="2" charset="0"/>
              </a:endParaRPr>
            </a:p>
          </p:txBody>
        </p:sp>
      </p:grpSp>
      <p:cxnSp>
        <p:nvCxnSpPr>
          <p:cNvPr id="18" name="Straight Connector 17">
            <a:extLst>
              <a:ext uri="{FF2B5EF4-FFF2-40B4-BE49-F238E27FC236}">
                <a16:creationId xmlns:a16="http://schemas.microsoft.com/office/drawing/2014/main" id="{FD4BC607-287C-4756-36CC-34CAE8F2E929}"/>
              </a:ext>
            </a:extLst>
          </p:cNvPr>
          <p:cNvCxnSpPr/>
          <p:nvPr/>
        </p:nvCxnSpPr>
        <p:spPr>
          <a:xfrm>
            <a:off x="735866" y="2900218"/>
            <a:ext cx="10357007" cy="0"/>
          </a:xfrm>
          <a:prstGeom prst="line">
            <a:avLst/>
          </a:prstGeom>
          <a:ln>
            <a:solidFill>
              <a:srgbClr val="3064BB"/>
            </a:solidFill>
          </a:ln>
        </p:spPr>
        <p:style>
          <a:lnRef idx="2">
            <a:schemeClr val="accent1"/>
          </a:lnRef>
          <a:fillRef idx="0">
            <a:schemeClr val="accent1"/>
          </a:fillRef>
          <a:effectRef idx="1">
            <a:schemeClr val="accent1"/>
          </a:effectRef>
          <a:fontRef idx="minor">
            <a:schemeClr val="tx1"/>
          </a:fontRef>
        </p:style>
      </p:cxnSp>
      <p:sp>
        <p:nvSpPr>
          <p:cNvPr id="13" name="Diamond 12">
            <a:extLst>
              <a:ext uri="{FF2B5EF4-FFF2-40B4-BE49-F238E27FC236}">
                <a16:creationId xmlns:a16="http://schemas.microsoft.com/office/drawing/2014/main" id="{A8974A42-8834-FF7A-8E60-9EE931655CC9}"/>
              </a:ext>
            </a:extLst>
          </p:cNvPr>
          <p:cNvSpPr/>
          <p:nvPr/>
        </p:nvSpPr>
        <p:spPr>
          <a:xfrm>
            <a:off x="1080450" y="2043090"/>
            <a:ext cx="1699491" cy="1699491"/>
          </a:xfrm>
          <a:prstGeom prst="diamond">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Diamond 13">
            <a:extLst>
              <a:ext uri="{FF2B5EF4-FFF2-40B4-BE49-F238E27FC236}">
                <a16:creationId xmlns:a16="http://schemas.microsoft.com/office/drawing/2014/main" id="{50C28AFF-C71B-6524-C367-706CB5A5D507}"/>
              </a:ext>
            </a:extLst>
          </p:cNvPr>
          <p:cNvSpPr/>
          <p:nvPr/>
        </p:nvSpPr>
        <p:spPr>
          <a:xfrm>
            <a:off x="3770574" y="2043090"/>
            <a:ext cx="1699491" cy="1699491"/>
          </a:xfrm>
          <a:prstGeom prst="diamond">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Diamond 14">
            <a:extLst>
              <a:ext uri="{FF2B5EF4-FFF2-40B4-BE49-F238E27FC236}">
                <a16:creationId xmlns:a16="http://schemas.microsoft.com/office/drawing/2014/main" id="{EFC79B03-4ADF-001D-78C3-FB5D9C54C5C0}"/>
              </a:ext>
            </a:extLst>
          </p:cNvPr>
          <p:cNvSpPr/>
          <p:nvPr/>
        </p:nvSpPr>
        <p:spPr>
          <a:xfrm>
            <a:off x="6460698" y="2043090"/>
            <a:ext cx="1699491" cy="1699491"/>
          </a:xfrm>
          <a:prstGeom prst="diamond">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Diamond 15">
            <a:extLst>
              <a:ext uri="{FF2B5EF4-FFF2-40B4-BE49-F238E27FC236}">
                <a16:creationId xmlns:a16="http://schemas.microsoft.com/office/drawing/2014/main" id="{DB1A8A30-6E9F-71D4-837F-F3DADBE78DDB}"/>
              </a:ext>
            </a:extLst>
          </p:cNvPr>
          <p:cNvSpPr/>
          <p:nvPr/>
        </p:nvSpPr>
        <p:spPr>
          <a:xfrm>
            <a:off x="9150823" y="2043090"/>
            <a:ext cx="1699491" cy="1699491"/>
          </a:xfrm>
          <a:prstGeom prst="diamond">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Rectangle 18">
            <a:extLst>
              <a:ext uri="{FF2B5EF4-FFF2-40B4-BE49-F238E27FC236}">
                <a16:creationId xmlns:a16="http://schemas.microsoft.com/office/drawing/2014/main" id="{5FA7A0EE-AE69-EFAD-3427-DF99F28FD4A0}"/>
              </a:ext>
            </a:extLst>
          </p:cNvPr>
          <p:cNvSpPr/>
          <p:nvPr/>
        </p:nvSpPr>
        <p:spPr>
          <a:xfrm>
            <a:off x="589277" y="282358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Rectangle 19">
            <a:extLst>
              <a:ext uri="{FF2B5EF4-FFF2-40B4-BE49-F238E27FC236}">
                <a16:creationId xmlns:a16="http://schemas.microsoft.com/office/drawing/2014/main" id="{EF14F0EA-90D5-ACB6-18A9-7B4CDDE66867}"/>
              </a:ext>
            </a:extLst>
          </p:cNvPr>
          <p:cNvSpPr/>
          <p:nvPr/>
        </p:nvSpPr>
        <p:spPr>
          <a:xfrm>
            <a:off x="11112921" y="2830968"/>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2" name="Group 31">
            <a:extLst>
              <a:ext uri="{FF2B5EF4-FFF2-40B4-BE49-F238E27FC236}">
                <a16:creationId xmlns:a16="http://schemas.microsoft.com/office/drawing/2014/main" id="{3D1B3853-36E7-3C69-2E61-3179F472DA45}"/>
              </a:ext>
            </a:extLst>
          </p:cNvPr>
          <p:cNvGrpSpPr/>
          <p:nvPr/>
        </p:nvGrpSpPr>
        <p:grpSpPr>
          <a:xfrm>
            <a:off x="3136757" y="2907602"/>
            <a:ext cx="138500" cy="2881700"/>
            <a:chOff x="3606823" y="2900218"/>
            <a:chExt cx="138500" cy="2881700"/>
          </a:xfrm>
        </p:grpSpPr>
        <p:cxnSp>
          <p:nvCxnSpPr>
            <p:cNvPr id="22" name="Straight Connector 21">
              <a:extLst>
                <a:ext uri="{FF2B5EF4-FFF2-40B4-BE49-F238E27FC236}">
                  <a16:creationId xmlns:a16="http://schemas.microsoft.com/office/drawing/2014/main" id="{2DE096CF-0B45-564A-A51E-8EA28404DD26}"/>
                </a:ext>
              </a:extLst>
            </p:cNvPr>
            <p:cNvCxnSpPr>
              <a:cxnSpLocks/>
            </p:cNvCxnSpPr>
            <p:nvPr/>
          </p:nvCxnSpPr>
          <p:spPr>
            <a:xfrm>
              <a:off x="3676073" y="2900218"/>
              <a:ext cx="0" cy="2743200"/>
            </a:xfrm>
            <a:prstGeom prst="line">
              <a:avLst/>
            </a:prstGeom>
            <a:ln>
              <a:solidFill>
                <a:srgbClr val="3064BB"/>
              </a:solidFil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DF87E178-51DB-E724-C60A-9AA9BD4203E6}"/>
                </a:ext>
              </a:extLst>
            </p:cNvPr>
            <p:cNvSpPr/>
            <p:nvPr/>
          </p:nvSpPr>
          <p:spPr>
            <a:xfrm>
              <a:off x="3606823" y="5643418"/>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3" name="Group 32">
            <a:extLst>
              <a:ext uri="{FF2B5EF4-FFF2-40B4-BE49-F238E27FC236}">
                <a16:creationId xmlns:a16="http://schemas.microsoft.com/office/drawing/2014/main" id="{C81C7633-04DE-61CE-DF0C-EF0937604961}"/>
              </a:ext>
            </a:extLst>
          </p:cNvPr>
          <p:cNvGrpSpPr/>
          <p:nvPr/>
        </p:nvGrpSpPr>
        <p:grpSpPr>
          <a:xfrm>
            <a:off x="5868536" y="2892835"/>
            <a:ext cx="138500" cy="2881700"/>
            <a:chOff x="5786604" y="2892835"/>
            <a:chExt cx="138500" cy="2881700"/>
          </a:xfrm>
        </p:grpSpPr>
        <p:cxnSp>
          <p:nvCxnSpPr>
            <p:cNvPr id="23" name="Straight Connector 22">
              <a:extLst>
                <a:ext uri="{FF2B5EF4-FFF2-40B4-BE49-F238E27FC236}">
                  <a16:creationId xmlns:a16="http://schemas.microsoft.com/office/drawing/2014/main" id="{1A6A9A65-A620-97D3-33B9-098786EB38B4}"/>
                </a:ext>
              </a:extLst>
            </p:cNvPr>
            <p:cNvCxnSpPr>
              <a:cxnSpLocks/>
            </p:cNvCxnSpPr>
            <p:nvPr/>
          </p:nvCxnSpPr>
          <p:spPr>
            <a:xfrm>
              <a:off x="5855854" y="2892835"/>
              <a:ext cx="0" cy="2743200"/>
            </a:xfrm>
            <a:prstGeom prst="line">
              <a:avLst/>
            </a:prstGeom>
            <a:ln>
              <a:solidFill>
                <a:srgbClr val="3064BB"/>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C1C1326E-8B08-1790-670D-9FFE86C25266}"/>
                </a:ext>
              </a:extLst>
            </p:cNvPr>
            <p:cNvSpPr/>
            <p:nvPr/>
          </p:nvSpPr>
          <p:spPr>
            <a:xfrm>
              <a:off x="5786604" y="563603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4" name="Group 33">
            <a:extLst>
              <a:ext uri="{FF2B5EF4-FFF2-40B4-BE49-F238E27FC236}">
                <a16:creationId xmlns:a16="http://schemas.microsoft.com/office/drawing/2014/main" id="{84C65D54-5232-5FB0-2390-968CEB15B858}"/>
              </a:ext>
            </a:extLst>
          </p:cNvPr>
          <p:cNvGrpSpPr/>
          <p:nvPr/>
        </p:nvGrpSpPr>
        <p:grpSpPr>
          <a:xfrm>
            <a:off x="8623236" y="2907602"/>
            <a:ext cx="138500" cy="2874317"/>
            <a:chOff x="7966385" y="2900218"/>
            <a:chExt cx="138500" cy="2874317"/>
          </a:xfrm>
        </p:grpSpPr>
        <p:cxnSp>
          <p:nvCxnSpPr>
            <p:cNvPr id="24" name="Straight Connector 23">
              <a:extLst>
                <a:ext uri="{FF2B5EF4-FFF2-40B4-BE49-F238E27FC236}">
                  <a16:creationId xmlns:a16="http://schemas.microsoft.com/office/drawing/2014/main" id="{D7716B54-9984-1FE4-450D-B4955ABBF491}"/>
                </a:ext>
              </a:extLst>
            </p:cNvPr>
            <p:cNvCxnSpPr>
              <a:cxnSpLocks/>
            </p:cNvCxnSpPr>
            <p:nvPr/>
          </p:nvCxnSpPr>
          <p:spPr>
            <a:xfrm>
              <a:off x="8035635" y="2900218"/>
              <a:ext cx="0" cy="2743200"/>
            </a:xfrm>
            <a:prstGeom prst="line">
              <a:avLst/>
            </a:prstGeom>
            <a:ln>
              <a:solidFill>
                <a:srgbClr val="3064BB"/>
              </a:solidFill>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F43FB51-CE60-C10F-9497-88FFC1F9071C}"/>
                </a:ext>
              </a:extLst>
            </p:cNvPr>
            <p:cNvSpPr/>
            <p:nvPr/>
          </p:nvSpPr>
          <p:spPr>
            <a:xfrm>
              <a:off x="7966385" y="5636035"/>
              <a:ext cx="138500" cy="138500"/>
            </a:xfrm>
            <a:prstGeom prst="rect">
              <a:avLst/>
            </a:prstGeom>
            <a:solidFill>
              <a:srgbClr val="FBC7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8" name="TextBox 27">
            <a:extLst>
              <a:ext uri="{FF2B5EF4-FFF2-40B4-BE49-F238E27FC236}">
                <a16:creationId xmlns:a16="http://schemas.microsoft.com/office/drawing/2014/main" id="{5C75C892-7CEF-FF9E-4D24-271F1C2D070B}"/>
              </a:ext>
            </a:extLst>
          </p:cNvPr>
          <p:cNvSpPr txBox="1"/>
          <p:nvPr/>
        </p:nvSpPr>
        <p:spPr>
          <a:xfrm>
            <a:off x="1080449" y="3893737"/>
            <a:ext cx="1699491" cy="276999"/>
          </a:xfrm>
          <a:prstGeom prst="rect">
            <a:avLst/>
          </a:prstGeom>
          <a:noFill/>
        </p:spPr>
        <p:txBody>
          <a:bodyPr wrap="square" rtlCol="0">
            <a:spAutoFit/>
          </a:bodyPr>
          <a:lstStyle/>
          <a:p>
            <a:pPr algn="ctr"/>
            <a:r>
              <a:rPr lang="vi-VN" sz="1200" b="1" dirty="0">
                <a:solidFill>
                  <a:srgbClr val="194794"/>
                </a:solidFill>
                <a:latin typeface="Roboto" pitchFamily="2" charset="0"/>
                <a:ea typeface="Roboto" pitchFamily="2" charset="0"/>
              </a:rPr>
              <a:t>THIẾT KẾ &amp; PHÁP LÝ</a:t>
            </a:r>
          </a:p>
        </p:txBody>
      </p:sp>
      <p:grpSp>
        <p:nvGrpSpPr>
          <p:cNvPr id="31" name="Group 30">
            <a:extLst>
              <a:ext uri="{FF2B5EF4-FFF2-40B4-BE49-F238E27FC236}">
                <a16:creationId xmlns:a16="http://schemas.microsoft.com/office/drawing/2014/main" id="{C9E042C1-68AE-0B23-A5EA-D61D3F03A65E}"/>
              </a:ext>
            </a:extLst>
          </p:cNvPr>
          <p:cNvGrpSpPr/>
          <p:nvPr/>
        </p:nvGrpSpPr>
        <p:grpSpPr>
          <a:xfrm>
            <a:off x="1137748" y="1346233"/>
            <a:ext cx="1584894" cy="460917"/>
            <a:chOff x="1204488" y="1339788"/>
            <a:chExt cx="1584894" cy="460917"/>
          </a:xfrm>
        </p:grpSpPr>
        <p:sp>
          <p:nvSpPr>
            <p:cNvPr id="29" name="Rectangle: Diagonal Corners Rounded 28">
              <a:extLst>
                <a:ext uri="{FF2B5EF4-FFF2-40B4-BE49-F238E27FC236}">
                  <a16:creationId xmlns:a16="http://schemas.microsoft.com/office/drawing/2014/main" id="{619AE9EC-D9BA-1D84-2541-8E18047B214B}"/>
                </a:ext>
              </a:extLst>
            </p:cNvPr>
            <p:cNvSpPr/>
            <p:nvPr/>
          </p:nvSpPr>
          <p:spPr>
            <a:xfrm>
              <a:off x="1204488" y="1339788"/>
              <a:ext cx="1584894" cy="460917"/>
            </a:xfrm>
            <a:prstGeom prst="round2DiagRect">
              <a:avLst>
                <a:gd name="adj1" fmla="val 44166"/>
                <a:gd name="adj2" fmla="val 50000"/>
              </a:avLst>
            </a:prstGeom>
            <a:gradFill>
              <a:gsLst>
                <a:gs pos="0">
                  <a:schemeClr val="accent1">
                    <a:lumMod val="60000"/>
                    <a:lumOff val="40000"/>
                  </a:schemeClr>
                </a:gs>
                <a:gs pos="83000">
                  <a:srgbClr val="3064BB"/>
                </a:gs>
              </a:gsLst>
              <a:lin ang="660000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TextBox 29">
              <a:extLst>
                <a:ext uri="{FF2B5EF4-FFF2-40B4-BE49-F238E27FC236}">
                  <a16:creationId xmlns:a16="http://schemas.microsoft.com/office/drawing/2014/main" id="{B6CCE257-4B66-FD31-DFEA-3A0F63A6F58E}"/>
                </a:ext>
              </a:extLst>
            </p:cNvPr>
            <p:cNvSpPr txBox="1"/>
            <p:nvPr/>
          </p:nvSpPr>
          <p:spPr>
            <a:xfrm>
              <a:off x="1358348" y="1416358"/>
              <a:ext cx="127717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GIAI ĐOẠN 1</a:t>
              </a:r>
              <a:endParaRPr lang="vi-VN" sz="1400" b="1" dirty="0">
                <a:solidFill>
                  <a:schemeClr val="bg1"/>
                </a:solidFill>
                <a:latin typeface="Roboto" pitchFamily="2" charset="0"/>
                <a:ea typeface="Roboto" pitchFamily="2" charset="0"/>
              </a:endParaRPr>
            </a:p>
          </p:txBody>
        </p:sp>
      </p:grpSp>
      <p:grpSp>
        <p:nvGrpSpPr>
          <p:cNvPr id="35" name="Group 34">
            <a:extLst>
              <a:ext uri="{FF2B5EF4-FFF2-40B4-BE49-F238E27FC236}">
                <a16:creationId xmlns:a16="http://schemas.microsoft.com/office/drawing/2014/main" id="{8A5F9C6A-4EA6-BCDF-E724-68CC5AF06C94}"/>
              </a:ext>
            </a:extLst>
          </p:cNvPr>
          <p:cNvGrpSpPr/>
          <p:nvPr/>
        </p:nvGrpSpPr>
        <p:grpSpPr>
          <a:xfrm>
            <a:off x="3827872" y="1346233"/>
            <a:ext cx="1584894" cy="460917"/>
            <a:chOff x="1204488" y="1339788"/>
            <a:chExt cx="1584894" cy="460917"/>
          </a:xfrm>
        </p:grpSpPr>
        <p:sp>
          <p:nvSpPr>
            <p:cNvPr id="36" name="Rectangle: Diagonal Corners Rounded 35">
              <a:extLst>
                <a:ext uri="{FF2B5EF4-FFF2-40B4-BE49-F238E27FC236}">
                  <a16:creationId xmlns:a16="http://schemas.microsoft.com/office/drawing/2014/main" id="{BB9F1E60-131D-D919-6CC1-8B797A54EAE8}"/>
                </a:ext>
              </a:extLst>
            </p:cNvPr>
            <p:cNvSpPr/>
            <p:nvPr/>
          </p:nvSpPr>
          <p:spPr>
            <a:xfrm>
              <a:off x="1204488" y="1339788"/>
              <a:ext cx="1584894" cy="460917"/>
            </a:xfrm>
            <a:prstGeom prst="round2DiagRect">
              <a:avLst>
                <a:gd name="adj1" fmla="val 44166"/>
                <a:gd name="adj2" fmla="val 50000"/>
              </a:avLst>
            </a:prstGeom>
            <a:gradFill>
              <a:gsLst>
                <a:gs pos="0">
                  <a:schemeClr val="accent1">
                    <a:lumMod val="60000"/>
                    <a:lumOff val="40000"/>
                  </a:schemeClr>
                </a:gs>
                <a:gs pos="83000">
                  <a:srgbClr val="3064BB"/>
                </a:gs>
              </a:gsLst>
              <a:lin ang="660000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3DB9AE1F-DF8E-9318-8F90-537808268053}"/>
                </a:ext>
              </a:extLst>
            </p:cNvPr>
            <p:cNvSpPr txBox="1"/>
            <p:nvPr/>
          </p:nvSpPr>
          <p:spPr>
            <a:xfrm>
              <a:off x="1358348" y="1416358"/>
              <a:ext cx="127717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GIAI ĐOẠN 2</a:t>
              </a:r>
              <a:endParaRPr lang="vi-VN" sz="1400" b="1" dirty="0">
                <a:solidFill>
                  <a:schemeClr val="bg1"/>
                </a:solidFill>
                <a:latin typeface="Roboto" pitchFamily="2" charset="0"/>
                <a:ea typeface="Roboto" pitchFamily="2" charset="0"/>
              </a:endParaRPr>
            </a:p>
          </p:txBody>
        </p:sp>
      </p:grpSp>
      <p:grpSp>
        <p:nvGrpSpPr>
          <p:cNvPr id="38" name="Group 37">
            <a:extLst>
              <a:ext uri="{FF2B5EF4-FFF2-40B4-BE49-F238E27FC236}">
                <a16:creationId xmlns:a16="http://schemas.microsoft.com/office/drawing/2014/main" id="{C1B5358A-E20D-F4E5-4827-D33AA6495566}"/>
              </a:ext>
            </a:extLst>
          </p:cNvPr>
          <p:cNvGrpSpPr/>
          <p:nvPr/>
        </p:nvGrpSpPr>
        <p:grpSpPr>
          <a:xfrm>
            <a:off x="6517996" y="1346233"/>
            <a:ext cx="1584894" cy="460917"/>
            <a:chOff x="1204488" y="1339788"/>
            <a:chExt cx="1584894" cy="460917"/>
          </a:xfrm>
        </p:grpSpPr>
        <p:sp>
          <p:nvSpPr>
            <p:cNvPr id="39" name="Rectangle: Diagonal Corners Rounded 38">
              <a:extLst>
                <a:ext uri="{FF2B5EF4-FFF2-40B4-BE49-F238E27FC236}">
                  <a16:creationId xmlns:a16="http://schemas.microsoft.com/office/drawing/2014/main" id="{4A44882D-D6EB-A82A-1180-8F5919A67B73}"/>
                </a:ext>
              </a:extLst>
            </p:cNvPr>
            <p:cNvSpPr/>
            <p:nvPr/>
          </p:nvSpPr>
          <p:spPr>
            <a:xfrm>
              <a:off x="1204488" y="1339788"/>
              <a:ext cx="1584894" cy="460917"/>
            </a:xfrm>
            <a:prstGeom prst="round2DiagRect">
              <a:avLst>
                <a:gd name="adj1" fmla="val 44166"/>
                <a:gd name="adj2" fmla="val 50000"/>
              </a:avLst>
            </a:prstGeom>
            <a:gradFill>
              <a:gsLst>
                <a:gs pos="0">
                  <a:schemeClr val="accent1">
                    <a:lumMod val="60000"/>
                    <a:lumOff val="40000"/>
                  </a:schemeClr>
                </a:gs>
                <a:gs pos="83000">
                  <a:srgbClr val="3064BB"/>
                </a:gs>
              </a:gsLst>
              <a:lin ang="660000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6CEF4045-06C5-EF5F-2DAB-61FEDB054529}"/>
                </a:ext>
              </a:extLst>
            </p:cNvPr>
            <p:cNvSpPr txBox="1"/>
            <p:nvPr/>
          </p:nvSpPr>
          <p:spPr>
            <a:xfrm>
              <a:off x="1358348" y="1416358"/>
              <a:ext cx="127717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GIAI ĐOẠN 3</a:t>
              </a:r>
              <a:endParaRPr lang="vi-VN" sz="1400" b="1" dirty="0">
                <a:solidFill>
                  <a:schemeClr val="bg1"/>
                </a:solidFill>
                <a:latin typeface="Roboto" pitchFamily="2" charset="0"/>
                <a:ea typeface="Roboto" pitchFamily="2" charset="0"/>
              </a:endParaRPr>
            </a:p>
          </p:txBody>
        </p:sp>
      </p:grpSp>
      <p:grpSp>
        <p:nvGrpSpPr>
          <p:cNvPr id="41" name="Group 40">
            <a:extLst>
              <a:ext uri="{FF2B5EF4-FFF2-40B4-BE49-F238E27FC236}">
                <a16:creationId xmlns:a16="http://schemas.microsoft.com/office/drawing/2014/main" id="{88CF5CD0-EEDD-E0C4-120C-1E3040D63D2D}"/>
              </a:ext>
            </a:extLst>
          </p:cNvPr>
          <p:cNvGrpSpPr/>
          <p:nvPr/>
        </p:nvGrpSpPr>
        <p:grpSpPr>
          <a:xfrm>
            <a:off x="9208120" y="1346233"/>
            <a:ext cx="1584894" cy="460917"/>
            <a:chOff x="1204488" y="1339788"/>
            <a:chExt cx="1584894" cy="460917"/>
          </a:xfrm>
        </p:grpSpPr>
        <p:sp>
          <p:nvSpPr>
            <p:cNvPr id="42" name="Rectangle: Diagonal Corners Rounded 41">
              <a:extLst>
                <a:ext uri="{FF2B5EF4-FFF2-40B4-BE49-F238E27FC236}">
                  <a16:creationId xmlns:a16="http://schemas.microsoft.com/office/drawing/2014/main" id="{0CCA287A-37A6-C5AF-F6F1-2D84E58C611E}"/>
                </a:ext>
              </a:extLst>
            </p:cNvPr>
            <p:cNvSpPr/>
            <p:nvPr/>
          </p:nvSpPr>
          <p:spPr>
            <a:xfrm>
              <a:off x="1204488" y="1339788"/>
              <a:ext cx="1584894" cy="460917"/>
            </a:xfrm>
            <a:prstGeom prst="round2DiagRect">
              <a:avLst>
                <a:gd name="adj1" fmla="val 44166"/>
                <a:gd name="adj2" fmla="val 50000"/>
              </a:avLst>
            </a:prstGeom>
            <a:gradFill>
              <a:gsLst>
                <a:gs pos="0">
                  <a:schemeClr val="accent1">
                    <a:lumMod val="60000"/>
                    <a:lumOff val="40000"/>
                  </a:schemeClr>
                </a:gs>
                <a:gs pos="83000">
                  <a:srgbClr val="3064BB"/>
                </a:gs>
              </a:gsLst>
              <a:lin ang="660000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TextBox 42">
              <a:extLst>
                <a:ext uri="{FF2B5EF4-FFF2-40B4-BE49-F238E27FC236}">
                  <a16:creationId xmlns:a16="http://schemas.microsoft.com/office/drawing/2014/main" id="{4DA16C52-E915-578E-495D-522806F803AF}"/>
                </a:ext>
              </a:extLst>
            </p:cNvPr>
            <p:cNvSpPr txBox="1"/>
            <p:nvPr/>
          </p:nvSpPr>
          <p:spPr>
            <a:xfrm>
              <a:off x="1358348" y="1416358"/>
              <a:ext cx="1277174" cy="307777"/>
            </a:xfrm>
            <a:prstGeom prst="rect">
              <a:avLst/>
            </a:prstGeom>
            <a:noFill/>
          </p:spPr>
          <p:txBody>
            <a:bodyPr wrap="square" rtlCol="0">
              <a:spAutoFit/>
            </a:bodyPr>
            <a:lstStyle/>
            <a:p>
              <a:pPr algn="ctr"/>
              <a:r>
                <a:rPr lang="en-US" sz="1400" b="1" dirty="0">
                  <a:solidFill>
                    <a:schemeClr val="bg1"/>
                  </a:solidFill>
                  <a:latin typeface="Roboto" pitchFamily="2" charset="0"/>
                  <a:ea typeface="Roboto" pitchFamily="2" charset="0"/>
                </a:rPr>
                <a:t>GIAI ĐOẠN 4</a:t>
              </a:r>
              <a:endParaRPr lang="vi-VN" sz="1400" b="1" dirty="0">
                <a:solidFill>
                  <a:schemeClr val="bg1"/>
                </a:solidFill>
                <a:latin typeface="Roboto" pitchFamily="2" charset="0"/>
                <a:ea typeface="Roboto" pitchFamily="2" charset="0"/>
              </a:endParaRPr>
            </a:p>
          </p:txBody>
        </p:sp>
      </p:grpSp>
      <p:sp>
        <p:nvSpPr>
          <p:cNvPr id="44" name="TextBox 43">
            <a:extLst>
              <a:ext uri="{FF2B5EF4-FFF2-40B4-BE49-F238E27FC236}">
                <a16:creationId xmlns:a16="http://schemas.microsoft.com/office/drawing/2014/main" id="{0F2FF70C-AE2D-4BB6-FE49-ABD45B99426F}"/>
              </a:ext>
            </a:extLst>
          </p:cNvPr>
          <p:cNvSpPr txBox="1"/>
          <p:nvPr/>
        </p:nvSpPr>
        <p:spPr>
          <a:xfrm>
            <a:off x="3632074" y="3893737"/>
            <a:ext cx="1992870" cy="461665"/>
          </a:xfrm>
          <a:prstGeom prst="rect">
            <a:avLst/>
          </a:prstGeom>
          <a:noFill/>
        </p:spPr>
        <p:txBody>
          <a:bodyPr wrap="square" rtlCol="0">
            <a:spAutoFit/>
          </a:bodyPr>
          <a:lstStyle/>
          <a:p>
            <a:pPr algn="ctr"/>
            <a:r>
              <a:rPr lang="vi-VN" sz="1200" b="1" dirty="0">
                <a:solidFill>
                  <a:srgbClr val="194794"/>
                </a:solidFill>
                <a:latin typeface="Roboto" pitchFamily="2" charset="0"/>
                <a:ea typeface="Roboto" pitchFamily="2" charset="0"/>
              </a:rPr>
              <a:t>THÍ ĐIỂM </a:t>
            </a:r>
          </a:p>
          <a:p>
            <a:pPr algn="ctr"/>
            <a:r>
              <a:rPr lang="vi-VN" sz="1200" b="1" dirty="0">
                <a:solidFill>
                  <a:srgbClr val="194794"/>
                </a:solidFill>
                <a:latin typeface="Roboto" pitchFamily="2" charset="0"/>
                <a:ea typeface="Roboto" pitchFamily="2" charset="0"/>
              </a:rPr>
              <a:t>1-2 KHÁCH HÀNG LỚN</a:t>
            </a:r>
          </a:p>
        </p:txBody>
      </p:sp>
      <p:sp>
        <p:nvSpPr>
          <p:cNvPr id="45" name="TextBox 44">
            <a:extLst>
              <a:ext uri="{FF2B5EF4-FFF2-40B4-BE49-F238E27FC236}">
                <a16:creationId xmlns:a16="http://schemas.microsoft.com/office/drawing/2014/main" id="{1854DB52-9BD4-865D-8C99-B1B7B23B818C}"/>
              </a:ext>
            </a:extLst>
          </p:cNvPr>
          <p:cNvSpPr txBox="1"/>
          <p:nvPr/>
        </p:nvSpPr>
        <p:spPr>
          <a:xfrm>
            <a:off x="6318701" y="3893737"/>
            <a:ext cx="1992870" cy="461665"/>
          </a:xfrm>
          <a:prstGeom prst="rect">
            <a:avLst/>
          </a:prstGeom>
          <a:noFill/>
        </p:spPr>
        <p:txBody>
          <a:bodyPr wrap="square" rtlCol="0">
            <a:spAutoFit/>
          </a:bodyPr>
          <a:lstStyle/>
          <a:p>
            <a:pPr algn="ctr"/>
            <a:r>
              <a:rPr lang="vi-VN" sz="1200" b="1" dirty="0">
                <a:solidFill>
                  <a:srgbClr val="194794"/>
                </a:solidFill>
                <a:latin typeface="Roboto" pitchFamily="2" charset="0"/>
                <a:ea typeface="Roboto" pitchFamily="2" charset="0"/>
              </a:rPr>
              <a:t>KẾT NỐI CHÍNH THỨC</a:t>
            </a:r>
          </a:p>
          <a:p>
            <a:pPr algn="ctr"/>
            <a:r>
              <a:rPr lang="vi-VN" sz="1200" b="1" dirty="0">
                <a:solidFill>
                  <a:srgbClr val="194794"/>
                </a:solidFill>
                <a:latin typeface="Roboto" pitchFamily="2" charset="0"/>
                <a:ea typeface="Roboto" pitchFamily="2" charset="0"/>
              </a:rPr>
              <a:t>NỀN TẢNG HĐLĐ ĐIỆN TỬ</a:t>
            </a:r>
          </a:p>
        </p:txBody>
      </p:sp>
      <p:sp>
        <p:nvSpPr>
          <p:cNvPr id="46" name="TextBox 45">
            <a:extLst>
              <a:ext uri="{FF2B5EF4-FFF2-40B4-BE49-F238E27FC236}">
                <a16:creationId xmlns:a16="http://schemas.microsoft.com/office/drawing/2014/main" id="{B3335C39-B336-A825-987B-48D59CC7A229}"/>
              </a:ext>
            </a:extLst>
          </p:cNvPr>
          <p:cNvSpPr txBox="1"/>
          <p:nvPr/>
        </p:nvSpPr>
        <p:spPr>
          <a:xfrm>
            <a:off x="9073402" y="3893737"/>
            <a:ext cx="1992867" cy="276999"/>
          </a:xfrm>
          <a:prstGeom prst="rect">
            <a:avLst/>
          </a:prstGeom>
          <a:noFill/>
        </p:spPr>
        <p:txBody>
          <a:bodyPr wrap="square" rtlCol="0">
            <a:spAutoFit/>
          </a:bodyPr>
          <a:lstStyle/>
          <a:p>
            <a:pPr algn="ctr"/>
            <a:r>
              <a:rPr lang="vi-VN" sz="1200" b="1" dirty="0">
                <a:solidFill>
                  <a:srgbClr val="194794"/>
                </a:solidFill>
                <a:latin typeface="Roboto" pitchFamily="2" charset="0"/>
                <a:ea typeface="Roboto" pitchFamily="2" charset="0"/>
              </a:rPr>
              <a:t>MỞ RỘNG THỊ TRƯỜNG</a:t>
            </a:r>
          </a:p>
        </p:txBody>
      </p:sp>
      <p:grpSp>
        <p:nvGrpSpPr>
          <p:cNvPr id="54" name="Group 53">
            <a:extLst>
              <a:ext uri="{FF2B5EF4-FFF2-40B4-BE49-F238E27FC236}">
                <a16:creationId xmlns:a16="http://schemas.microsoft.com/office/drawing/2014/main" id="{437B9F15-B30A-7517-5A4D-5581125E6420}"/>
              </a:ext>
            </a:extLst>
          </p:cNvPr>
          <p:cNvGrpSpPr/>
          <p:nvPr/>
        </p:nvGrpSpPr>
        <p:grpSpPr>
          <a:xfrm>
            <a:off x="605663" y="4490546"/>
            <a:ext cx="2352110" cy="400110"/>
            <a:chOff x="605663" y="4208264"/>
            <a:chExt cx="2352110" cy="400110"/>
          </a:xfrm>
        </p:grpSpPr>
        <p:sp>
          <p:nvSpPr>
            <p:cNvPr id="47" name="TextBox 46">
              <a:extLst>
                <a:ext uri="{FF2B5EF4-FFF2-40B4-BE49-F238E27FC236}">
                  <a16:creationId xmlns:a16="http://schemas.microsoft.com/office/drawing/2014/main" id="{E3316563-8DF4-2E6B-4D19-E3472B750FC2}"/>
                </a:ext>
              </a:extLst>
            </p:cNvPr>
            <p:cNvSpPr txBox="1"/>
            <p:nvPr/>
          </p:nvSpPr>
          <p:spPr>
            <a:xfrm>
              <a:off x="722567" y="4208264"/>
              <a:ext cx="2235206"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Hoàn thiện kiến trúc kỹ thuật theo Nghị định 337</a:t>
              </a:r>
              <a:r>
                <a:rPr lang="vi-VN" sz="1000" dirty="0">
                  <a:solidFill>
                    <a:srgbClr val="194794"/>
                  </a:solidFill>
                  <a:latin typeface="Roboto" pitchFamily="2" charset="0"/>
                  <a:ea typeface="Roboto" pitchFamily="2" charset="0"/>
                </a:rPr>
                <a:t>. </a:t>
              </a:r>
            </a:p>
          </p:txBody>
        </p:sp>
        <p:pic>
          <p:nvPicPr>
            <p:cNvPr id="51" name="Graphic 50" descr="Checkmark with solid fill">
              <a:extLst>
                <a:ext uri="{FF2B5EF4-FFF2-40B4-BE49-F238E27FC236}">
                  <a16:creationId xmlns:a16="http://schemas.microsoft.com/office/drawing/2014/main" id="{18B463D5-6F84-F59A-CD97-756B46655F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295820"/>
              <a:ext cx="116904" cy="116904"/>
            </a:xfrm>
            <a:prstGeom prst="rect">
              <a:avLst/>
            </a:prstGeom>
          </p:spPr>
        </p:pic>
      </p:grpSp>
      <p:grpSp>
        <p:nvGrpSpPr>
          <p:cNvPr id="55" name="Group 54">
            <a:extLst>
              <a:ext uri="{FF2B5EF4-FFF2-40B4-BE49-F238E27FC236}">
                <a16:creationId xmlns:a16="http://schemas.microsoft.com/office/drawing/2014/main" id="{0B9807BE-4E27-E522-64CD-A8E2675E5D99}"/>
              </a:ext>
            </a:extLst>
          </p:cNvPr>
          <p:cNvGrpSpPr/>
          <p:nvPr/>
        </p:nvGrpSpPr>
        <p:grpSpPr>
          <a:xfrm>
            <a:off x="605663" y="4905195"/>
            <a:ext cx="2531091" cy="400110"/>
            <a:chOff x="605663" y="4622913"/>
            <a:chExt cx="2531091" cy="400110"/>
          </a:xfrm>
        </p:grpSpPr>
        <p:sp>
          <p:nvSpPr>
            <p:cNvPr id="48" name="TextBox 47">
              <a:extLst>
                <a:ext uri="{FF2B5EF4-FFF2-40B4-BE49-F238E27FC236}">
                  <a16:creationId xmlns:a16="http://schemas.microsoft.com/office/drawing/2014/main" id="{AE775E27-A4EE-7CA2-A83A-3362CF5E48DF}"/>
                </a:ext>
              </a:extLst>
            </p:cNvPr>
            <p:cNvSpPr txBox="1"/>
            <p:nvPr/>
          </p:nvSpPr>
          <p:spPr>
            <a:xfrm>
              <a:off x="722567" y="4622913"/>
              <a:ext cx="2414187"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Hoàn thiện hồ sơ xin Giấy phép dịch vụ tin cậy (chứng thực thông điệp dữ liệu)</a:t>
              </a:r>
              <a:r>
                <a:rPr lang="vi-VN" sz="1000" dirty="0">
                  <a:solidFill>
                    <a:srgbClr val="194794"/>
                  </a:solidFill>
                  <a:latin typeface="Roboto" pitchFamily="2" charset="0"/>
                  <a:ea typeface="Roboto" pitchFamily="2" charset="0"/>
                </a:rPr>
                <a:t>. </a:t>
              </a:r>
            </a:p>
          </p:txBody>
        </p:sp>
        <p:pic>
          <p:nvPicPr>
            <p:cNvPr id="52" name="Graphic 51" descr="Checkmark with solid fill">
              <a:extLst>
                <a:ext uri="{FF2B5EF4-FFF2-40B4-BE49-F238E27FC236}">
                  <a16:creationId xmlns:a16="http://schemas.microsoft.com/office/drawing/2014/main" id="{18CFD4AD-BEF3-58FE-DD69-B62638764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688362"/>
              <a:ext cx="116904" cy="116904"/>
            </a:xfrm>
            <a:prstGeom prst="rect">
              <a:avLst/>
            </a:prstGeom>
          </p:spPr>
        </p:pic>
      </p:grpSp>
      <p:grpSp>
        <p:nvGrpSpPr>
          <p:cNvPr id="56" name="Group 55">
            <a:extLst>
              <a:ext uri="{FF2B5EF4-FFF2-40B4-BE49-F238E27FC236}">
                <a16:creationId xmlns:a16="http://schemas.microsoft.com/office/drawing/2014/main" id="{80C28386-DF2B-05B2-41C0-B712E0E4BB2F}"/>
              </a:ext>
            </a:extLst>
          </p:cNvPr>
          <p:cNvGrpSpPr/>
          <p:nvPr/>
        </p:nvGrpSpPr>
        <p:grpSpPr>
          <a:xfrm>
            <a:off x="605663" y="5349982"/>
            <a:ext cx="2409487" cy="246221"/>
            <a:chOff x="605663" y="5037562"/>
            <a:chExt cx="2409487" cy="246221"/>
          </a:xfrm>
        </p:grpSpPr>
        <p:sp>
          <p:nvSpPr>
            <p:cNvPr id="49" name="TextBox 48">
              <a:extLst>
                <a:ext uri="{FF2B5EF4-FFF2-40B4-BE49-F238E27FC236}">
                  <a16:creationId xmlns:a16="http://schemas.microsoft.com/office/drawing/2014/main" id="{319594AE-B5E1-BC7A-9CB2-1BF555C89BB1}"/>
                </a:ext>
              </a:extLst>
            </p:cNvPr>
            <p:cNvSpPr txBox="1"/>
            <p:nvPr/>
          </p:nvSpPr>
          <p:spPr>
            <a:xfrm>
              <a:off x="722567" y="5037562"/>
              <a:ext cx="2292583" cy="246221"/>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Thiết kế gói sản phẩm và mô hình giá</a:t>
              </a:r>
              <a:r>
                <a:rPr lang="vi-VN" sz="1000" dirty="0">
                  <a:solidFill>
                    <a:srgbClr val="194794"/>
                  </a:solidFill>
                  <a:latin typeface="Roboto" pitchFamily="2" charset="0"/>
                  <a:ea typeface="Roboto" pitchFamily="2" charset="0"/>
                </a:rPr>
                <a:t> </a:t>
              </a:r>
            </a:p>
          </p:txBody>
        </p:sp>
        <p:pic>
          <p:nvPicPr>
            <p:cNvPr id="53" name="Graphic 52" descr="Checkmark with solid fill">
              <a:extLst>
                <a:ext uri="{FF2B5EF4-FFF2-40B4-BE49-F238E27FC236}">
                  <a16:creationId xmlns:a16="http://schemas.microsoft.com/office/drawing/2014/main" id="{8B97B76C-DEAE-23A1-5242-FB28E492BD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5080904"/>
              <a:ext cx="116904" cy="116904"/>
            </a:xfrm>
            <a:prstGeom prst="rect">
              <a:avLst/>
            </a:prstGeom>
          </p:spPr>
        </p:pic>
      </p:grpSp>
      <p:grpSp>
        <p:nvGrpSpPr>
          <p:cNvPr id="57" name="Group 56">
            <a:extLst>
              <a:ext uri="{FF2B5EF4-FFF2-40B4-BE49-F238E27FC236}">
                <a16:creationId xmlns:a16="http://schemas.microsoft.com/office/drawing/2014/main" id="{354EEF2A-881D-9ED7-5BC9-BA117856FA03}"/>
              </a:ext>
            </a:extLst>
          </p:cNvPr>
          <p:cNvGrpSpPr/>
          <p:nvPr/>
        </p:nvGrpSpPr>
        <p:grpSpPr>
          <a:xfrm>
            <a:off x="3349098" y="4490546"/>
            <a:ext cx="2352110" cy="400110"/>
            <a:chOff x="605663" y="4208264"/>
            <a:chExt cx="2352110" cy="400110"/>
          </a:xfrm>
        </p:grpSpPr>
        <p:sp>
          <p:nvSpPr>
            <p:cNvPr id="58" name="TextBox 57">
              <a:extLst>
                <a:ext uri="{FF2B5EF4-FFF2-40B4-BE49-F238E27FC236}">
                  <a16:creationId xmlns:a16="http://schemas.microsoft.com/office/drawing/2014/main" id="{2A65EA81-C3E2-2481-2C89-B6968CDF3E37}"/>
                </a:ext>
              </a:extLst>
            </p:cNvPr>
            <p:cNvSpPr txBox="1"/>
            <p:nvPr/>
          </p:nvSpPr>
          <p:spPr>
            <a:xfrm>
              <a:off x="722567" y="4208264"/>
              <a:ext cx="2235206"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Tích hợp với </a:t>
              </a:r>
              <a:r>
                <a:rPr lang="en-US" sz="1000" dirty="0" err="1">
                  <a:solidFill>
                    <a:srgbClr val="194794"/>
                  </a:solidFill>
                  <a:latin typeface="Roboto" pitchFamily="2" charset="0"/>
                  <a:ea typeface="Roboto" pitchFamily="2" charset="0"/>
                </a:rPr>
                <a:t>HRM</a:t>
              </a:r>
              <a:r>
                <a:rPr lang="en-US" sz="1000" dirty="0">
                  <a:solidFill>
                    <a:srgbClr val="194794"/>
                  </a:solidFill>
                  <a:latin typeface="Roboto" pitchFamily="2" charset="0"/>
                  <a:ea typeface="Roboto" pitchFamily="2" charset="0"/>
                </a:rPr>
                <a:t> nội bộ, vận hành song song </a:t>
              </a:r>
              <a:r>
                <a:rPr lang="en-US" sz="1000" dirty="0" err="1">
                  <a:solidFill>
                    <a:srgbClr val="194794"/>
                  </a:solidFill>
                  <a:latin typeface="Roboto" pitchFamily="2" charset="0"/>
                  <a:ea typeface="Roboto" pitchFamily="2" charset="0"/>
                </a:rPr>
                <a:t>HĐLĐ</a:t>
              </a:r>
              <a:r>
                <a:rPr lang="en-US" sz="1000" dirty="0">
                  <a:solidFill>
                    <a:srgbClr val="194794"/>
                  </a:solidFill>
                  <a:latin typeface="Roboto" pitchFamily="2" charset="0"/>
                  <a:ea typeface="Roboto" pitchFamily="2" charset="0"/>
                </a:rPr>
                <a:t> giấy và điện tử</a:t>
              </a:r>
              <a:r>
                <a:rPr lang="vi-VN" sz="1000" dirty="0">
                  <a:solidFill>
                    <a:srgbClr val="194794"/>
                  </a:solidFill>
                  <a:latin typeface="Roboto" pitchFamily="2" charset="0"/>
                  <a:ea typeface="Roboto" pitchFamily="2" charset="0"/>
                </a:rPr>
                <a:t>. </a:t>
              </a:r>
            </a:p>
          </p:txBody>
        </p:sp>
        <p:pic>
          <p:nvPicPr>
            <p:cNvPr id="59" name="Graphic 58" descr="Checkmark with solid fill">
              <a:extLst>
                <a:ext uri="{FF2B5EF4-FFF2-40B4-BE49-F238E27FC236}">
                  <a16:creationId xmlns:a16="http://schemas.microsoft.com/office/drawing/2014/main" id="{366DB356-405F-D58E-84A8-06F0E339E7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295820"/>
              <a:ext cx="116904" cy="116904"/>
            </a:xfrm>
            <a:prstGeom prst="rect">
              <a:avLst/>
            </a:prstGeom>
          </p:spPr>
        </p:pic>
      </p:grpSp>
      <p:grpSp>
        <p:nvGrpSpPr>
          <p:cNvPr id="60" name="Group 59">
            <a:extLst>
              <a:ext uri="{FF2B5EF4-FFF2-40B4-BE49-F238E27FC236}">
                <a16:creationId xmlns:a16="http://schemas.microsoft.com/office/drawing/2014/main" id="{5F57FFEE-33D2-D8B7-A5CA-0F271587BB06}"/>
              </a:ext>
            </a:extLst>
          </p:cNvPr>
          <p:cNvGrpSpPr/>
          <p:nvPr/>
        </p:nvGrpSpPr>
        <p:grpSpPr>
          <a:xfrm>
            <a:off x="3349098" y="4905195"/>
            <a:ext cx="2531091" cy="400110"/>
            <a:chOff x="605663" y="4622913"/>
            <a:chExt cx="2531091" cy="400110"/>
          </a:xfrm>
        </p:grpSpPr>
        <p:sp>
          <p:nvSpPr>
            <p:cNvPr id="61" name="TextBox 60">
              <a:extLst>
                <a:ext uri="{FF2B5EF4-FFF2-40B4-BE49-F238E27FC236}">
                  <a16:creationId xmlns:a16="http://schemas.microsoft.com/office/drawing/2014/main" id="{DB57D273-3660-EA53-1BC8-967215AFB095}"/>
                </a:ext>
              </a:extLst>
            </p:cNvPr>
            <p:cNvSpPr txBox="1"/>
            <p:nvPr/>
          </p:nvSpPr>
          <p:spPr>
            <a:xfrm>
              <a:off x="722567" y="4622913"/>
              <a:ext cx="2414187"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Thu thập phản hồi và tối ưu trải nghiệm người </a:t>
              </a:r>
              <a:r>
                <a:rPr lang="vi-VN" sz="1000" dirty="0">
                  <a:solidFill>
                    <a:srgbClr val="194794"/>
                  </a:solidFill>
                  <a:latin typeface="Roboto" pitchFamily="2" charset="0"/>
                  <a:ea typeface="Roboto" pitchFamily="2" charset="0"/>
                </a:rPr>
                <a:t>dùng. </a:t>
              </a:r>
            </a:p>
          </p:txBody>
        </p:sp>
        <p:pic>
          <p:nvPicPr>
            <p:cNvPr id="62" name="Graphic 61" descr="Checkmark with solid fill">
              <a:extLst>
                <a:ext uri="{FF2B5EF4-FFF2-40B4-BE49-F238E27FC236}">
                  <a16:creationId xmlns:a16="http://schemas.microsoft.com/office/drawing/2014/main" id="{5C4FFE70-81FE-0E19-62AA-B0F6841253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688362"/>
              <a:ext cx="116904" cy="116904"/>
            </a:xfrm>
            <a:prstGeom prst="rect">
              <a:avLst/>
            </a:prstGeom>
          </p:spPr>
        </p:pic>
      </p:grpSp>
      <p:grpSp>
        <p:nvGrpSpPr>
          <p:cNvPr id="66" name="Group 65">
            <a:extLst>
              <a:ext uri="{FF2B5EF4-FFF2-40B4-BE49-F238E27FC236}">
                <a16:creationId xmlns:a16="http://schemas.microsoft.com/office/drawing/2014/main" id="{2675027A-CAC8-E77F-43BC-9D99DCCE379A}"/>
              </a:ext>
            </a:extLst>
          </p:cNvPr>
          <p:cNvGrpSpPr/>
          <p:nvPr/>
        </p:nvGrpSpPr>
        <p:grpSpPr>
          <a:xfrm>
            <a:off x="6070669" y="4490546"/>
            <a:ext cx="2352110" cy="400110"/>
            <a:chOff x="605663" y="4208264"/>
            <a:chExt cx="2352110" cy="400110"/>
          </a:xfrm>
        </p:grpSpPr>
        <p:sp>
          <p:nvSpPr>
            <p:cNvPr id="67" name="TextBox 66">
              <a:extLst>
                <a:ext uri="{FF2B5EF4-FFF2-40B4-BE49-F238E27FC236}">
                  <a16:creationId xmlns:a16="http://schemas.microsoft.com/office/drawing/2014/main" id="{9E611661-DDD6-EA5A-5924-0828C3C9215F}"/>
                </a:ext>
              </a:extLst>
            </p:cNvPr>
            <p:cNvSpPr txBox="1"/>
            <p:nvPr/>
          </p:nvSpPr>
          <p:spPr>
            <a:xfrm>
              <a:off x="722567" y="4208264"/>
              <a:ext cx="2235206"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Kết nối API, kiểm thử với cơ quan quản lý</a:t>
              </a:r>
              <a:r>
                <a:rPr lang="vi-VN" sz="1000" dirty="0">
                  <a:solidFill>
                    <a:srgbClr val="194794"/>
                  </a:solidFill>
                  <a:latin typeface="Roboto" pitchFamily="2" charset="0"/>
                  <a:ea typeface="Roboto" pitchFamily="2" charset="0"/>
                </a:rPr>
                <a:t>. </a:t>
              </a:r>
            </a:p>
          </p:txBody>
        </p:sp>
        <p:pic>
          <p:nvPicPr>
            <p:cNvPr id="68" name="Graphic 67" descr="Checkmark with solid fill">
              <a:extLst>
                <a:ext uri="{FF2B5EF4-FFF2-40B4-BE49-F238E27FC236}">
                  <a16:creationId xmlns:a16="http://schemas.microsoft.com/office/drawing/2014/main" id="{03E78E1C-664C-ADE6-ED9F-044496854F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295820"/>
              <a:ext cx="116904" cy="116904"/>
            </a:xfrm>
            <a:prstGeom prst="rect">
              <a:avLst/>
            </a:prstGeom>
          </p:spPr>
        </p:pic>
      </p:grpSp>
      <p:grpSp>
        <p:nvGrpSpPr>
          <p:cNvPr id="69" name="Group 68">
            <a:extLst>
              <a:ext uri="{FF2B5EF4-FFF2-40B4-BE49-F238E27FC236}">
                <a16:creationId xmlns:a16="http://schemas.microsoft.com/office/drawing/2014/main" id="{901A2484-92EF-12A6-A805-500C4CB965AE}"/>
              </a:ext>
            </a:extLst>
          </p:cNvPr>
          <p:cNvGrpSpPr/>
          <p:nvPr/>
        </p:nvGrpSpPr>
        <p:grpSpPr>
          <a:xfrm>
            <a:off x="6070669" y="4905195"/>
            <a:ext cx="2531091" cy="400110"/>
            <a:chOff x="605663" y="4622913"/>
            <a:chExt cx="2531091" cy="400110"/>
          </a:xfrm>
        </p:grpSpPr>
        <p:sp>
          <p:nvSpPr>
            <p:cNvPr id="70" name="TextBox 69">
              <a:extLst>
                <a:ext uri="{FF2B5EF4-FFF2-40B4-BE49-F238E27FC236}">
                  <a16:creationId xmlns:a16="http://schemas.microsoft.com/office/drawing/2014/main" id="{58B18932-9930-7C68-EAE2-AAD3C4488FCE}"/>
                </a:ext>
              </a:extLst>
            </p:cNvPr>
            <p:cNvSpPr txBox="1"/>
            <p:nvPr/>
          </p:nvSpPr>
          <p:spPr>
            <a:xfrm>
              <a:off x="722567" y="4622913"/>
              <a:ext cx="2414187"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Đưa vào vận hành chính thức theo yêu cầu của Nghị định 337</a:t>
              </a:r>
              <a:r>
                <a:rPr lang="vi-VN" sz="1000" dirty="0">
                  <a:solidFill>
                    <a:srgbClr val="194794"/>
                  </a:solidFill>
                  <a:latin typeface="Roboto" pitchFamily="2" charset="0"/>
                  <a:ea typeface="Roboto" pitchFamily="2" charset="0"/>
                </a:rPr>
                <a:t>. </a:t>
              </a:r>
            </a:p>
          </p:txBody>
        </p:sp>
        <p:pic>
          <p:nvPicPr>
            <p:cNvPr id="71" name="Graphic 70" descr="Checkmark with solid fill">
              <a:extLst>
                <a:ext uri="{FF2B5EF4-FFF2-40B4-BE49-F238E27FC236}">
                  <a16:creationId xmlns:a16="http://schemas.microsoft.com/office/drawing/2014/main" id="{6A5728B0-EE18-0A1D-DEC5-94913B36D9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688362"/>
              <a:ext cx="116904" cy="116904"/>
            </a:xfrm>
            <a:prstGeom prst="rect">
              <a:avLst/>
            </a:prstGeom>
          </p:spPr>
        </p:pic>
      </p:grpSp>
      <p:grpSp>
        <p:nvGrpSpPr>
          <p:cNvPr id="72" name="Group 71">
            <a:extLst>
              <a:ext uri="{FF2B5EF4-FFF2-40B4-BE49-F238E27FC236}">
                <a16:creationId xmlns:a16="http://schemas.microsoft.com/office/drawing/2014/main" id="{E115DA13-14DE-C74D-12AD-C040CE3326FD}"/>
              </a:ext>
            </a:extLst>
          </p:cNvPr>
          <p:cNvGrpSpPr/>
          <p:nvPr/>
        </p:nvGrpSpPr>
        <p:grpSpPr>
          <a:xfrm>
            <a:off x="8803694" y="4490546"/>
            <a:ext cx="2782642" cy="400110"/>
            <a:chOff x="605663" y="4208264"/>
            <a:chExt cx="2782642" cy="400110"/>
          </a:xfrm>
        </p:grpSpPr>
        <p:sp>
          <p:nvSpPr>
            <p:cNvPr id="73" name="TextBox 72">
              <a:extLst>
                <a:ext uri="{FF2B5EF4-FFF2-40B4-BE49-F238E27FC236}">
                  <a16:creationId xmlns:a16="http://schemas.microsoft.com/office/drawing/2014/main" id="{429182A8-3440-01A2-9EAA-5EC0254618CC}"/>
                </a:ext>
              </a:extLst>
            </p:cNvPr>
            <p:cNvSpPr txBox="1"/>
            <p:nvPr/>
          </p:nvSpPr>
          <p:spPr>
            <a:xfrm>
              <a:off x="722566" y="4208264"/>
              <a:ext cx="2665739"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Hợp tác với nhà cung cấp </a:t>
              </a:r>
              <a:r>
                <a:rPr lang="en-US" sz="1000" dirty="0" err="1">
                  <a:solidFill>
                    <a:srgbClr val="194794"/>
                  </a:solidFill>
                  <a:latin typeface="Roboto" pitchFamily="2" charset="0"/>
                  <a:ea typeface="Roboto" pitchFamily="2" charset="0"/>
                </a:rPr>
                <a:t>HRM</a:t>
              </a:r>
              <a:r>
                <a:rPr lang="en-US" sz="1000" dirty="0">
                  <a:solidFill>
                    <a:srgbClr val="194794"/>
                  </a:solidFill>
                  <a:latin typeface="Roboto" pitchFamily="2" charset="0"/>
                  <a:ea typeface="Roboto" pitchFamily="2" charset="0"/>
                </a:rPr>
                <a:t>/HRIS, công ty tư vấn nhân sự, khu công nghiệp</a:t>
              </a:r>
              <a:r>
                <a:rPr lang="vi-VN" sz="1000" dirty="0">
                  <a:solidFill>
                    <a:srgbClr val="194794"/>
                  </a:solidFill>
                  <a:latin typeface="Roboto" pitchFamily="2" charset="0"/>
                  <a:ea typeface="Roboto" pitchFamily="2" charset="0"/>
                </a:rPr>
                <a:t>. </a:t>
              </a:r>
            </a:p>
          </p:txBody>
        </p:sp>
        <p:pic>
          <p:nvPicPr>
            <p:cNvPr id="74" name="Graphic 73" descr="Checkmark with solid fill">
              <a:extLst>
                <a:ext uri="{FF2B5EF4-FFF2-40B4-BE49-F238E27FC236}">
                  <a16:creationId xmlns:a16="http://schemas.microsoft.com/office/drawing/2014/main" id="{D2B76AC1-7D96-8C98-A256-6ABB618613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295820"/>
              <a:ext cx="116904" cy="116904"/>
            </a:xfrm>
            <a:prstGeom prst="rect">
              <a:avLst/>
            </a:prstGeom>
          </p:spPr>
        </p:pic>
      </p:grpSp>
      <p:grpSp>
        <p:nvGrpSpPr>
          <p:cNvPr id="75" name="Group 74">
            <a:extLst>
              <a:ext uri="{FF2B5EF4-FFF2-40B4-BE49-F238E27FC236}">
                <a16:creationId xmlns:a16="http://schemas.microsoft.com/office/drawing/2014/main" id="{2E0F516C-F512-20EE-AA0E-7FCAD57A49F1}"/>
              </a:ext>
            </a:extLst>
          </p:cNvPr>
          <p:cNvGrpSpPr/>
          <p:nvPr/>
        </p:nvGrpSpPr>
        <p:grpSpPr>
          <a:xfrm>
            <a:off x="8803694" y="4905195"/>
            <a:ext cx="2782638" cy="400110"/>
            <a:chOff x="605663" y="4622913"/>
            <a:chExt cx="2782638" cy="400110"/>
          </a:xfrm>
        </p:grpSpPr>
        <p:sp>
          <p:nvSpPr>
            <p:cNvPr id="76" name="TextBox 75">
              <a:extLst>
                <a:ext uri="{FF2B5EF4-FFF2-40B4-BE49-F238E27FC236}">
                  <a16:creationId xmlns:a16="http://schemas.microsoft.com/office/drawing/2014/main" id="{9276C4D7-69AE-2B97-A26C-8C11A5B00539}"/>
                </a:ext>
              </a:extLst>
            </p:cNvPr>
            <p:cNvSpPr txBox="1"/>
            <p:nvPr/>
          </p:nvSpPr>
          <p:spPr>
            <a:xfrm>
              <a:off x="722567" y="4622913"/>
              <a:ext cx="2665734" cy="400110"/>
            </a:xfrm>
            <a:prstGeom prst="rect">
              <a:avLst/>
            </a:prstGeom>
            <a:noFill/>
          </p:spPr>
          <p:txBody>
            <a:bodyPr wrap="square" rtlCol="0">
              <a:spAutoFit/>
            </a:bodyPr>
            <a:lstStyle/>
            <a:p>
              <a:r>
                <a:rPr lang="en-US" sz="1000" dirty="0">
                  <a:solidFill>
                    <a:srgbClr val="194794"/>
                  </a:solidFill>
                  <a:latin typeface="Roboto" pitchFamily="2" charset="0"/>
                  <a:ea typeface="Roboto" pitchFamily="2" charset="0"/>
                </a:rPr>
                <a:t>Mở rộng từ </a:t>
              </a:r>
              <a:r>
                <a:rPr lang="en-US" sz="1000" dirty="0" err="1">
                  <a:solidFill>
                    <a:srgbClr val="194794"/>
                  </a:solidFill>
                  <a:latin typeface="Roboto" pitchFamily="2" charset="0"/>
                  <a:ea typeface="Roboto" pitchFamily="2" charset="0"/>
                </a:rPr>
                <a:t>HĐLĐ</a:t>
              </a:r>
              <a:r>
                <a:rPr lang="en-US" sz="1000" dirty="0">
                  <a:solidFill>
                    <a:srgbClr val="194794"/>
                  </a:solidFill>
                  <a:latin typeface="Roboto" pitchFamily="2" charset="0"/>
                  <a:ea typeface="Roboto" pitchFamily="2" charset="0"/>
                </a:rPr>
                <a:t> sang các loại hợp đồng điện tử khác trong nội bộ doanh nghiệp</a:t>
              </a:r>
              <a:r>
                <a:rPr lang="vi-VN" sz="1000" dirty="0">
                  <a:solidFill>
                    <a:srgbClr val="194794"/>
                  </a:solidFill>
                  <a:latin typeface="Roboto" pitchFamily="2" charset="0"/>
                  <a:ea typeface="Roboto" pitchFamily="2" charset="0"/>
                </a:rPr>
                <a:t>. </a:t>
              </a:r>
            </a:p>
          </p:txBody>
        </p:sp>
        <p:pic>
          <p:nvPicPr>
            <p:cNvPr id="77" name="Graphic 76" descr="Checkmark with solid fill">
              <a:extLst>
                <a:ext uri="{FF2B5EF4-FFF2-40B4-BE49-F238E27FC236}">
                  <a16:creationId xmlns:a16="http://schemas.microsoft.com/office/drawing/2014/main" id="{AD96C18C-011D-08F2-FEB9-60859B25AA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5663" y="4688362"/>
              <a:ext cx="116904" cy="116904"/>
            </a:xfrm>
            <a:prstGeom prst="rect">
              <a:avLst/>
            </a:prstGeom>
          </p:spPr>
        </p:pic>
      </p:grpSp>
    </p:spTree>
    <p:extLst>
      <p:ext uri="{BB962C8B-B14F-4D97-AF65-F5344CB8AC3E}">
        <p14:creationId xmlns:p14="http://schemas.microsoft.com/office/powerpoint/2010/main" val="267851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1"/>
                                        </p:tgtEl>
                                      </p:cBhvr>
                                    </p:animEffect>
                                    <p:animScale>
                                      <p:cBhvr>
                                        <p:cTn id="7" dur="250" autoRev="1" fill="hold"/>
                                        <p:tgtEl>
                                          <p:spTgt spid="31"/>
                                        </p:tgtEl>
                                      </p:cBhvr>
                                      <p:by x="105000" y="105000"/>
                                    </p:animScale>
                                  </p:childTnLst>
                                </p:cTn>
                              </p:par>
                              <p:par>
                                <p:cTn id="8" presetID="47" presetClass="entr" presetSubtype="0"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anim calcmode="lin" valueType="num">
                                      <p:cBhvr>
                                        <p:cTn id="11" dur="500" fill="hold"/>
                                        <p:tgtEl>
                                          <p:spTgt spid="54"/>
                                        </p:tgtEl>
                                        <p:attrNameLst>
                                          <p:attrName>ppt_x</p:attrName>
                                        </p:attrNameLst>
                                      </p:cBhvr>
                                      <p:tavLst>
                                        <p:tav tm="0">
                                          <p:val>
                                            <p:strVal val="#ppt_x"/>
                                          </p:val>
                                        </p:tav>
                                        <p:tav tm="100000">
                                          <p:val>
                                            <p:strVal val="#ppt_x"/>
                                          </p:val>
                                        </p:tav>
                                      </p:tavLst>
                                    </p:anim>
                                    <p:anim calcmode="lin" valueType="num">
                                      <p:cBhvr>
                                        <p:cTn id="12" dur="500" fill="hold"/>
                                        <p:tgtEl>
                                          <p:spTgt spid="54"/>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anim calcmode="lin" valueType="num">
                                      <p:cBhvr>
                                        <p:cTn id="16" dur="500" fill="hold"/>
                                        <p:tgtEl>
                                          <p:spTgt spid="55"/>
                                        </p:tgtEl>
                                        <p:attrNameLst>
                                          <p:attrName>ppt_x</p:attrName>
                                        </p:attrNameLst>
                                      </p:cBhvr>
                                      <p:tavLst>
                                        <p:tav tm="0">
                                          <p:val>
                                            <p:strVal val="#ppt_x"/>
                                          </p:val>
                                        </p:tav>
                                        <p:tav tm="100000">
                                          <p:val>
                                            <p:strVal val="#ppt_x"/>
                                          </p:val>
                                        </p:tav>
                                      </p:tavLst>
                                    </p:anim>
                                    <p:anim calcmode="lin" valueType="num">
                                      <p:cBhvr>
                                        <p:cTn id="17" dur="500" fill="hold"/>
                                        <p:tgtEl>
                                          <p:spTgt spid="55"/>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500"/>
                                        <p:tgtEl>
                                          <p:spTgt spid="56"/>
                                        </p:tgtEl>
                                      </p:cBhvr>
                                    </p:animEffect>
                                    <p:anim calcmode="lin" valueType="num">
                                      <p:cBhvr>
                                        <p:cTn id="21" dur="500" fill="hold"/>
                                        <p:tgtEl>
                                          <p:spTgt spid="56"/>
                                        </p:tgtEl>
                                        <p:attrNameLst>
                                          <p:attrName>ppt_x</p:attrName>
                                        </p:attrNameLst>
                                      </p:cBhvr>
                                      <p:tavLst>
                                        <p:tav tm="0">
                                          <p:val>
                                            <p:strVal val="#ppt_x"/>
                                          </p:val>
                                        </p:tav>
                                        <p:tav tm="100000">
                                          <p:val>
                                            <p:strVal val="#ppt_x"/>
                                          </p:val>
                                        </p:tav>
                                      </p:tavLst>
                                    </p:anim>
                                    <p:anim calcmode="lin" valueType="num">
                                      <p:cBhvr>
                                        <p:cTn id="2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35"/>
                                        </p:tgtEl>
                                      </p:cBhvr>
                                    </p:animEffect>
                                    <p:animScale>
                                      <p:cBhvr>
                                        <p:cTn id="27" dur="250" autoRev="1" fill="hold"/>
                                        <p:tgtEl>
                                          <p:spTgt spid="35"/>
                                        </p:tgtEl>
                                      </p:cBhvr>
                                      <p:by x="105000" y="105000"/>
                                    </p:animScale>
                                  </p:childTnLst>
                                </p:cTn>
                              </p:par>
                              <p:par>
                                <p:cTn id="28" presetID="47" presetClass="entr" presetSubtype="0" fill="hold"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500"/>
                                        <p:tgtEl>
                                          <p:spTgt spid="57"/>
                                        </p:tgtEl>
                                      </p:cBhvr>
                                    </p:animEffect>
                                    <p:anim calcmode="lin" valueType="num">
                                      <p:cBhvr>
                                        <p:cTn id="31" dur="500" fill="hold"/>
                                        <p:tgtEl>
                                          <p:spTgt spid="57"/>
                                        </p:tgtEl>
                                        <p:attrNameLst>
                                          <p:attrName>ppt_x</p:attrName>
                                        </p:attrNameLst>
                                      </p:cBhvr>
                                      <p:tavLst>
                                        <p:tav tm="0">
                                          <p:val>
                                            <p:strVal val="#ppt_x"/>
                                          </p:val>
                                        </p:tav>
                                        <p:tav tm="100000">
                                          <p:val>
                                            <p:strVal val="#ppt_x"/>
                                          </p:val>
                                        </p:tav>
                                      </p:tavLst>
                                    </p:anim>
                                    <p:anim calcmode="lin" valueType="num">
                                      <p:cBhvr>
                                        <p:cTn id="32" dur="500" fill="hold"/>
                                        <p:tgtEl>
                                          <p:spTgt spid="57"/>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anim calcmode="lin" valueType="num">
                                      <p:cBhvr>
                                        <p:cTn id="36" dur="500" fill="hold"/>
                                        <p:tgtEl>
                                          <p:spTgt spid="60"/>
                                        </p:tgtEl>
                                        <p:attrNameLst>
                                          <p:attrName>ppt_x</p:attrName>
                                        </p:attrNameLst>
                                      </p:cBhvr>
                                      <p:tavLst>
                                        <p:tav tm="0">
                                          <p:val>
                                            <p:strVal val="#ppt_x"/>
                                          </p:val>
                                        </p:tav>
                                        <p:tav tm="100000">
                                          <p:val>
                                            <p:strVal val="#ppt_x"/>
                                          </p:val>
                                        </p:tav>
                                      </p:tavLst>
                                    </p:anim>
                                    <p:anim calcmode="lin" valueType="num">
                                      <p:cBhvr>
                                        <p:cTn id="37" dur="5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mph" presetSubtype="0" fill="hold" nodeType="clickEffect">
                                  <p:stCondLst>
                                    <p:cond delay="0"/>
                                  </p:stCondLst>
                                  <p:childTnLst>
                                    <p:animEffect transition="out" filter="fade">
                                      <p:cBhvr>
                                        <p:cTn id="41" dur="500" tmFilter="0, 0; .2, .5; .8, .5; 1, 0"/>
                                        <p:tgtEl>
                                          <p:spTgt spid="38"/>
                                        </p:tgtEl>
                                      </p:cBhvr>
                                    </p:animEffect>
                                    <p:animScale>
                                      <p:cBhvr>
                                        <p:cTn id="42" dur="250" autoRev="1" fill="hold"/>
                                        <p:tgtEl>
                                          <p:spTgt spid="38"/>
                                        </p:tgtEl>
                                      </p:cBhvr>
                                      <p:by x="105000" y="105000"/>
                                    </p:animScale>
                                  </p:childTnLst>
                                </p:cTn>
                              </p:par>
                              <p:par>
                                <p:cTn id="43" presetID="47" presetClass="entr" presetSubtype="0" fill="hold"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anim calcmode="lin" valueType="num">
                                      <p:cBhvr>
                                        <p:cTn id="46" dur="500" fill="hold"/>
                                        <p:tgtEl>
                                          <p:spTgt spid="66"/>
                                        </p:tgtEl>
                                        <p:attrNameLst>
                                          <p:attrName>ppt_x</p:attrName>
                                        </p:attrNameLst>
                                      </p:cBhvr>
                                      <p:tavLst>
                                        <p:tav tm="0">
                                          <p:val>
                                            <p:strVal val="#ppt_x"/>
                                          </p:val>
                                        </p:tav>
                                        <p:tav tm="100000">
                                          <p:val>
                                            <p:strVal val="#ppt_x"/>
                                          </p:val>
                                        </p:tav>
                                      </p:tavLst>
                                    </p:anim>
                                    <p:anim calcmode="lin" valueType="num">
                                      <p:cBhvr>
                                        <p:cTn id="47" dur="500" fill="hold"/>
                                        <p:tgtEl>
                                          <p:spTgt spid="66"/>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500"/>
                                        <p:tgtEl>
                                          <p:spTgt spid="69"/>
                                        </p:tgtEl>
                                      </p:cBhvr>
                                    </p:animEffect>
                                    <p:anim calcmode="lin" valueType="num">
                                      <p:cBhvr>
                                        <p:cTn id="51" dur="500" fill="hold"/>
                                        <p:tgtEl>
                                          <p:spTgt spid="69"/>
                                        </p:tgtEl>
                                        <p:attrNameLst>
                                          <p:attrName>ppt_x</p:attrName>
                                        </p:attrNameLst>
                                      </p:cBhvr>
                                      <p:tavLst>
                                        <p:tav tm="0">
                                          <p:val>
                                            <p:strVal val="#ppt_x"/>
                                          </p:val>
                                        </p:tav>
                                        <p:tav tm="100000">
                                          <p:val>
                                            <p:strVal val="#ppt_x"/>
                                          </p:val>
                                        </p:tav>
                                      </p:tavLst>
                                    </p:anim>
                                    <p:anim calcmode="lin" valueType="num">
                                      <p:cBhvr>
                                        <p:cTn id="52" dur="5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41"/>
                                        </p:tgtEl>
                                      </p:cBhvr>
                                    </p:animEffect>
                                    <p:animScale>
                                      <p:cBhvr>
                                        <p:cTn id="57" dur="250" autoRev="1" fill="hold"/>
                                        <p:tgtEl>
                                          <p:spTgt spid="41"/>
                                        </p:tgtEl>
                                      </p:cBhvr>
                                      <p:by x="105000" y="105000"/>
                                    </p:animScale>
                                  </p:childTnLst>
                                </p:cTn>
                              </p:par>
                              <p:par>
                                <p:cTn id="58" presetID="47" presetClass="entr" presetSubtype="0" fill="hold"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500"/>
                                        <p:tgtEl>
                                          <p:spTgt spid="72"/>
                                        </p:tgtEl>
                                      </p:cBhvr>
                                    </p:animEffect>
                                    <p:anim calcmode="lin" valueType="num">
                                      <p:cBhvr>
                                        <p:cTn id="61" dur="500" fill="hold"/>
                                        <p:tgtEl>
                                          <p:spTgt spid="72"/>
                                        </p:tgtEl>
                                        <p:attrNameLst>
                                          <p:attrName>ppt_x</p:attrName>
                                        </p:attrNameLst>
                                      </p:cBhvr>
                                      <p:tavLst>
                                        <p:tav tm="0">
                                          <p:val>
                                            <p:strVal val="#ppt_x"/>
                                          </p:val>
                                        </p:tav>
                                        <p:tav tm="100000">
                                          <p:val>
                                            <p:strVal val="#ppt_x"/>
                                          </p:val>
                                        </p:tav>
                                      </p:tavLst>
                                    </p:anim>
                                    <p:anim calcmode="lin" valueType="num">
                                      <p:cBhvr>
                                        <p:cTn id="62" dur="500" fill="hold"/>
                                        <p:tgtEl>
                                          <p:spTgt spid="72"/>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anim calcmode="lin" valueType="num">
                                      <p:cBhvr>
                                        <p:cTn id="66" dur="500" fill="hold"/>
                                        <p:tgtEl>
                                          <p:spTgt spid="75"/>
                                        </p:tgtEl>
                                        <p:attrNameLst>
                                          <p:attrName>ppt_x</p:attrName>
                                        </p:attrNameLst>
                                      </p:cBhvr>
                                      <p:tavLst>
                                        <p:tav tm="0">
                                          <p:val>
                                            <p:strVal val="#ppt_x"/>
                                          </p:val>
                                        </p:tav>
                                        <p:tav tm="100000">
                                          <p:val>
                                            <p:strVal val="#ppt_x"/>
                                          </p:val>
                                        </p:tav>
                                      </p:tavLst>
                                    </p:anim>
                                    <p:anim calcmode="lin" valueType="num">
                                      <p:cBhvr>
                                        <p:cTn id="67"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83000">
              <a:srgbClr val="3064BB"/>
            </a:gs>
          </a:gsLst>
          <a:lin ang="6600000" scaled="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2646984" y="1369334"/>
            <a:ext cx="741758" cy="1477328"/>
          </a:xfrm>
          <a:prstGeom prst="rect">
            <a:avLst/>
          </a:prstGeom>
          <a:noFill/>
          <a:ln>
            <a:solidFill>
              <a:srgbClr val="E0E1FC"/>
            </a:solidFill>
          </a:ln>
        </p:spPr>
        <p:txBody>
          <a:bodyPr wrap="square" rtlCol="0">
            <a:spAutoFit/>
          </a:bodyPr>
          <a:lstStyle/>
          <a:p>
            <a:pPr algn="ctr"/>
            <a:r>
              <a:rPr lang="en-US" sz="9000" b="1" dirty="0">
                <a:solidFill>
                  <a:srgbClr val="EFF0FF"/>
                </a:solidFill>
                <a:latin typeface="Roboto" pitchFamily="2" charset="0"/>
                <a:ea typeface="Roboto" pitchFamily="2" charset="0"/>
              </a:rPr>
              <a:t>T</a:t>
            </a:r>
            <a:endParaRPr lang="en-US" sz="9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3777455" y="160344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H</a:t>
            </a:r>
            <a:endParaRPr lang="en-US" sz="9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4857222" y="126071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a:t>
            </a:r>
            <a:endParaRPr lang="en-US" sz="9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442957"/>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N</a:t>
            </a:r>
            <a:endParaRPr lang="en-US" sz="9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269012" y="130208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K</a:t>
            </a:r>
            <a:endParaRPr lang="en-US" sz="9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353751" y="136933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S</a:t>
            </a:r>
            <a:endParaRPr lang="en-US" sz="9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53099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Y</a:t>
            </a:r>
            <a:endParaRPr lang="en-US" sz="9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33375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O</a:t>
            </a:r>
            <a:endParaRPr lang="en-US" sz="9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377105"/>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U</a:t>
            </a:r>
            <a:endParaRPr lang="en-US" sz="9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538240"/>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t>
            </a:r>
            <a:endParaRPr lang="en-US" sz="9000" b="1" dirty="0">
              <a:solidFill>
                <a:srgbClr val="F4A72A"/>
              </a:solidFill>
              <a:latin typeface="Roboto" pitchFamily="2" charset="0"/>
              <a:ea typeface="Roboto" pitchFamily="2" charset="0"/>
            </a:endParaRPr>
          </a:p>
        </p:txBody>
      </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062143" y="5366624"/>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9969413" y="373625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11D9459A-75A3-0EF2-CA85-F88A049AA94D}"/>
              </a:ext>
            </a:extLst>
          </p:cNvPr>
          <p:cNvGrpSpPr/>
          <p:nvPr/>
        </p:nvGrpSpPr>
        <p:grpSpPr>
          <a:xfrm rot="13817624">
            <a:off x="6840927" y="4753728"/>
            <a:ext cx="369664" cy="307777"/>
            <a:chOff x="1106614" y="1818968"/>
            <a:chExt cx="555037" cy="462116"/>
          </a:xfrm>
        </p:grpSpPr>
        <p:sp>
          <p:nvSpPr>
            <p:cNvPr id="3" name="Isosceles Triangle 2">
              <a:extLst>
                <a:ext uri="{FF2B5EF4-FFF2-40B4-BE49-F238E27FC236}">
                  <a16:creationId xmlns:a16="http://schemas.microsoft.com/office/drawing/2014/main" id="{64E982FE-583E-5DB9-7397-D0C90A6BE63F}"/>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0E5B396F-4759-EF18-2AFB-78C97D8F401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8A4ECF6B-A275-388F-26D9-0FF1E237F59E}"/>
              </a:ext>
            </a:extLst>
          </p:cNvPr>
          <p:cNvSpPr txBox="1"/>
          <p:nvPr/>
        </p:nvSpPr>
        <p:spPr>
          <a:xfrm>
            <a:off x="3151967" y="5316241"/>
            <a:ext cx="6571147" cy="307777"/>
          </a:xfrm>
          <a:prstGeom prst="rect">
            <a:avLst/>
          </a:prstGeom>
          <a:noFill/>
        </p:spPr>
        <p:txBody>
          <a:bodyPr wrap="square" rtlCol="0">
            <a:spAutoFit/>
          </a:bodyPr>
          <a:lstStyle/>
          <a:p>
            <a:pPr algn="ct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grpSp>
        <p:nvGrpSpPr>
          <p:cNvPr id="16" name="Group 15">
            <a:extLst>
              <a:ext uri="{FF2B5EF4-FFF2-40B4-BE49-F238E27FC236}">
                <a16:creationId xmlns:a16="http://schemas.microsoft.com/office/drawing/2014/main" id="{13683291-0E95-1D05-6DF2-C661D9C981D9}"/>
              </a:ext>
            </a:extLst>
          </p:cNvPr>
          <p:cNvGrpSpPr/>
          <p:nvPr/>
        </p:nvGrpSpPr>
        <p:grpSpPr>
          <a:xfrm>
            <a:off x="3172795" y="5734173"/>
            <a:ext cx="6194742" cy="309206"/>
            <a:chOff x="3808522" y="5715431"/>
            <a:chExt cx="6194742" cy="309206"/>
          </a:xfrm>
        </p:grpSpPr>
        <p:sp>
          <p:nvSpPr>
            <p:cNvPr id="18" name="TextBox 17">
              <a:extLst>
                <a:ext uri="{FF2B5EF4-FFF2-40B4-BE49-F238E27FC236}">
                  <a16:creationId xmlns:a16="http://schemas.microsoft.com/office/drawing/2014/main" id="{25D42DD7-023E-D0AB-38B4-9B3CCA68F2F0}"/>
                </a:ext>
              </a:extLst>
            </p:cNvPr>
            <p:cNvSpPr txBox="1"/>
            <p:nvPr/>
          </p:nvSpPr>
          <p:spPr>
            <a:xfrm>
              <a:off x="4001269" y="5747638"/>
              <a:ext cx="6001995"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Level 9, Thuy Loi 4 Building, 286-288 Nguyen Xi Street, Binh Loi Trung Ward, </a:t>
              </a:r>
              <a:r>
                <a:rPr lang="en-US" sz="1200" dirty="0" err="1">
                  <a:solidFill>
                    <a:schemeClr val="bg1"/>
                  </a:solidFill>
                  <a:latin typeface="Roboto" pitchFamily="2" charset="0"/>
                  <a:ea typeface="Roboto" pitchFamily="2" charset="0"/>
                  <a:cs typeface="Roboto" pitchFamily="2" charset="0"/>
                </a:rPr>
                <a:t>HCM</a:t>
              </a:r>
              <a:r>
                <a:rPr lang="en-US" sz="1200" dirty="0">
                  <a:solidFill>
                    <a:schemeClr val="bg1"/>
                  </a:solidFill>
                  <a:latin typeface="Roboto" pitchFamily="2" charset="0"/>
                  <a:ea typeface="Roboto" pitchFamily="2" charset="0"/>
                  <a:cs typeface="Roboto" pitchFamily="2" charset="0"/>
                </a:rPr>
                <a:t> City</a:t>
              </a:r>
            </a:p>
          </p:txBody>
        </p:sp>
        <p:pic>
          <p:nvPicPr>
            <p:cNvPr id="49" name="Graphic 48" descr="Building outline">
              <a:extLst>
                <a:ext uri="{FF2B5EF4-FFF2-40B4-BE49-F238E27FC236}">
                  <a16:creationId xmlns:a16="http://schemas.microsoft.com/office/drawing/2014/main" id="{4D45C4BE-7B86-087A-5A96-56592DD662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08522" y="5715431"/>
              <a:ext cx="278664" cy="278664"/>
            </a:xfrm>
            <a:prstGeom prst="rect">
              <a:avLst/>
            </a:prstGeom>
          </p:spPr>
        </p:pic>
      </p:grpSp>
    </p:spTree>
    <p:extLst>
      <p:ext uri="{BB962C8B-B14F-4D97-AF65-F5344CB8AC3E}">
        <p14:creationId xmlns:p14="http://schemas.microsoft.com/office/powerpoint/2010/main" val="3785117243"/>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nodeType="withEffect">
                                  <p:stCondLst>
                                    <p:cond delay="0"/>
                                  </p:stCondLst>
                                  <p:childTnLst>
                                    <p:animEffect transition="out" filter="fade">
                                      <p:cBhvr>
                                        <p:cTn id="144" dur="500" tmFilter="0, 0; .2, .5; .8, .5; 1, 0"/>
                                        <p:tgtEl>
                                          <p:spTgt spid="22"/>
                                        </p:tgtEl>
                                      </p:cBhvr>
                                    </p:animEffect>
                                    <p:animScale>
                                      <p:cBhvr>
                                        <p:cTn id="145" dur="250" autoRev="1" fill="hold"/>
                                        <p:tgtEl>
                                          <p:spTgt spid="22"/>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25"/>
                                        </p:tgtEl>
                                      </p:cBhvr>
                                    </p:animEffect>
                                    <p:animScale>
                                      <p:cBhvr>
                                        <p:cTn id="148" dur="250" autoRev="1" fill="hold"/>
                                        <p:tgtEl>
                                          <p:spTgt spid="25"/>
                                        </p:tgtEl>
                                      </p:cBhvr>
                                      <p:by x="105000" y="105000"/>
                                    </p:animScale>
                                  </p:childTnLst>
                                </p:cTn>
                              </p:par>
                              <p:par>
                                <p:cTn id="149" presetID="2" presetClass="entr" presetSubtype="6" fill="hold" nodeType="withEffect">
                                  <p:stCondLst>
                                    <p:cond delay="0"/>
                                  </p:stCondLst>
                                  <p:childTnLst>
                                    <p:set>
                                      <p:cBhvr>
                                        <p:cTn id="150" dur="1" fill="hold">
                                          <p:stCondLst>
                                            <p:cond delay="0"/>
                                          </p:stCondLst>
                                        </p:cTn>
                                        <p:tgtEl>
                                          <p:spTgt spid="2"/>
                                        </p:tgtEl>
                                        <p:attrNameLst>
                                          <p:attrName>style.visibility</p:attrName>
                                        </p:attrNameLst>
                                      </p:cBhvr>
                                      <p:to>
                                        <p:strVal val="visible"/>
                                      </p:to>
                                    </p:set>
                                    <p:anim calcmode="lin" valueType="num">
                                      <p:cBhvr additive="base">
                                        <p:cTn id="151" dur="500" fill="hold"/>
                                        <p:tgtEl>
                                          <p:spTgt spid="2"/>
                                        </p:tgtEl>
                                        <p:attrNameLst>
                                          <p:attrName>ppt_x</p:attrName>
                                        </p:attrNameLst>
                                      </p:cBhvr>
                                      <p:tavLst>
                                        <p:tav tm="0">
                                          <p:val>
                                            <p:strVal val="1+#ppt_w/2"/>
                                          </p:val>
                                        </p:tav>
                                        <p:tav tm="100000">
                                          <p:val>
                                            <p:strVal val="#ppt_x"/>
                                          </p:val>
                                        </p:tav>
                                      </p:tavLst>
                                    </p:anim>
                                    <p:anim calcmode="lin" valueType="num">
                                      <p:cBhvr additive="base">
                                        <p:cTn id="152" dur="500" fill="hold"/>
                                        <p:tgtEl>
                                          <p:spTgt spid="2"/>
                                        </p:tgtEl>
                                        <p:attrNameLst>
                                          <p:attrName>ppt_y</p:attrName>
                                        </p:attrNameLst>
                                      </p:cBhvr>
                                      <p:tavLst>
                                        <p:tav tm="0">
                                          <p:val>
                                            <p:strVal val="1+#ppt_h/2"/>
                                          </p:val>
                                        </p:tav>
                                        <p:tav tm="100000">
                                          <p:val>
                                            <p:strVal val="#ppt_y"/>
                                          </p:val>
                                        </p:tav>
                                      </p:tavLst>
                                    </p:anim>
                                  </p:childTnLst>
                                </p:cTn>
                              </p:par>
                              <p:par>
                                <p:cTn id="153" presetID="26" presetClass="emph" presetSubtype="0" fill="hold" grpId="0" nodeType="withEffect">
                                  <p:stCondLst>
                                    <p:cond delay="0"/>
                                  </p:stCondLst>
                                  <p:childTnLst>
                                    <p:animEffect transition="out" filter="fade">
                                      <p:cBhvr>
                                        <p:cTn id="154" dur="500" tmFilter="0, 0; .2, .5; .8, .5; 1, 0"/>
                                        <p:tgtEl>
                                          <p:spTgt spid="6"/>
                                        </p:tgtEl>
                                      </p:cBhvr>
                                    </p:animEffect>
                                    <p:animScale>
                                      <p:cBhvr>
                                        <p:cTn id="155" dur="250" autoRev="1" fill="hold"/>
                                        <p:tgtEl>
                                          <p:spTgt spid="6"/>
                                        </p:tgtEl>
                                      </p:cBhvr>
                                      <p:by x="105000" y="105000"/>
                                    </p:animScale>
                                  </p:childTnLst>
                                </p:cTn>
                              </p:par>
                              <p:par>
                                <p:cTn id="156" presetID="26" presetClass="emph" presetSubtype="0" fill="hold" nodeType="withEffect">
                                  <p:stCondLst>
                                    <p:cond delay="0"/>
                                  </p:stCondLst>
                                  <p:childTnLst>
                                    <p:animEffect transition="out" filter="fade">
                                      <p:cBhvr>
                                        <p:cTn id="157" dur="500" tmFilter="0, 0; .2, .5; .8, .5; 1, 0"/>
                                        <p:tgtEl>
                                          <p:spTgt spid="16"/>
                                        </p:tgtEl>
                                      </p:cBhvr>
                                    </p:animEffect>
                                    <p:animScale>
                                      <p:cBhvr>
                                        <p:cTn id="158"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2048</TotalTime>
  <Words>3396</Words>
  <Application>Microsoft Office PowerPoint</Application>
  <PresentationFormat>Widescreen</PresentationFormat>
  <Paragraphs>271</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HĐLĐ Điện tử GoPaperless theo NĐ 337 V.01</dc:title>
  <dc:creator>Quyên Lưu</dc:creator>
  <cp:lastModifiedBy>Quyên Lưu</cp:lastModifiedBy>
  <cp:revision>54</cp:revision>
  <dcterms:created xsi:type="dcterms:W3CDTF">2026-01-08T03:07:03Z</dcterms:created>
  <dcterms:modified xsi:type="dcterms:W3CDTF">2026-01-15T07:25:08Z</dcterms:modified>
</cp:coreProperties>
</file>